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96" r:id="rId4"/>
  </p:sldMasterIdLst>
  <p:notesMasterIdLst>
    <p:notesMasterId r:id="rId32"/>
  </p:notesMasterIdLst>
  <p:handoutMasterIdLst>
    <p:handoutMasterId r:id="rId33"/>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349" r:id="rId24"/>
    <p:sldId id="403" r:id="rId25"/>
    <p:sldId id="404" r:id="rId26"/>
    <p:sldId id="405" r:id="rId27"/>
    <p:sldId id="406" r:id="rId28"/>
    <p:sldId id="407" r:id="rId29"/>
    <p:sldId id="408" r:id="rId30"/>
    <p:sldId id="409" r:id="rId31"/>
  </p:sldIdLst>
  <p:sldSz cx="9144000" cy="6858000" type="letter"/>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109">
          <p15:clr>
            <a:srgbClr val="A4A3A4"/>
          </p15:clr>
        </p15:guide>
        <p15:guide id="2" orient="horz" pos="281">
          <p15:clr>
            <a:srgbClr val="A4A3A4"/>
          </p15:clr>
        </p15:guide>
        <p15:guide id="3" orient="horz" pos="412">
          <p15:clr>
            <a:srgbClr val="A4A3A4"/>
          </p15:clr>
        </p15:guide>
        <p15:guide id="4" orient="horz" pos="682">
          <p15:clr>
            <a:srgbClr val="A4A3A4"/>
          </p15:clr>
        </p15:guide>
        <p15:guide id="5" orient="horz" pos="3102">
          <p15:clr>
            <a:srgbClr val="A4A3A4"/>
          </p15:clr>
        </p15:guide>
        <p15:guide id="6" orient="horz" pos="4181">
          <p15:clr>
            <a:srgbClr val="A4A3A4"/>
          </p15:clr>
        </p15:guide>
        <p15:guide id="7" orient="horz" pos="3099">
          <p15:clr>
            <a:srgbClr val="A4A3A4"/>
          </p15:clr>
        </p15:guide>
        <p15:guide id="8" orient="horz" pos="2261">
          <p15:clr>
            <a:srgbClr val="A4A3A4"/>
          </p15:clr>
        </p15:guide>
        <p15:guide id="9" orient="horz" pos="2405">
          <p15:clr>
            <a:srgbClr val="A4A3A4"/>
          </p15:clr>
        </p15:guide>
        <p15:guide id="10" pos="287">
          <p15:clr>
            <a:srgbClr val="A4A3A4"/>
          </p15:clr>
        </p15:guide>
        <p15:guide id="11" pos="386">
          <p15:clr>
            <a:srgbClr val="A4A3A4"/>
          </p15:clr>
        </p15:guide>
        <p15:guide id="12" orient="horz" pos="4077">
          <p15:clr>
            <a:srgbClr val="A4A3A4"/>
          </p15:clr>
        </p15:guide>
        <p15:guide id="13" orient="horz" pos="3199">
          <p15:clr>
            <a:srgbClr val="A4A3A4"/>
          </p15:clr>
        </p15:guide>
        <p15:guide id="14" orient="horz" pos="1964">
          <p15:clr>
            <a:srgbClr val="A4A3A4"/>
          </p15:clr>
        </p15:guide>
        <p15:guide id="15" orient="horz" pos="2178">
          <p15:clr>
            <a:srgbClr val="A4A3A4"/>
          </p15:clr>
        </p15:guide>
        <p15:guide id="16" orient="horz" pos="1584">
          <p15:clr>
            <a:srgbClr val="A4A3A4"/>
          </p15:clr>
        </p15:guide>
        <p15:guide id="17" orient="horz" pos="2370">
          <p15:clr>
            <a:srgbClr val="A4A3A4"/>
          </p15:clr>
        </p15:guide>
        <p15:guide id="18" pos="4137">
          <p15:clr>
            <a:srgbClr val="A4A3A4"/>
          </p15:clr>
        </p15:guide>
        <p15:guide id="19" pos="1138">
          <p15:clr>
            <a:srgbClr val="A4A3A4"/>
          </p15:clr>
        </p15:guide>
        <p15:guide id="20" pos="2957">
          <p15:clr>
            <a:srgbClr val="A4A3A4"/>
          </p15:clr>
        </p15:guide>
        <p15:guide id="21" orient="horz" pos="145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 Smajda" initials="CS" lastIdx="1" clrIdx="0"/>
  <p:cmAuthor id="1" name="Claire Good" initials="x" lastIdx="2" clrIdx="1"/>
  <p:cmAuthor id="2" name="Yuxi Liu" initials="" lastIdx="54" clrIdx="2"/>
  <p:cmAuthor id="3" name="Brendan O'Neill"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21352"/>
    <a:srgbClr val="021556"/>
    <a:srgbClr val="021452"/>
    <a:srgbClr val="F9F8F5"/>
    <a:srgbClr val="FDB415"/>
    <a:srgbClr val="9B7BBD"/>
    <a:srgbClr val="5C2C91"/>
    <a:srgbClr val="00AD59"/>
    <a:srgbClr val="C42032"/>
    <a:srgbClr val="F58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4" autoAdjust="0"/>
    <p:restoredTop sz="64500" autoAdjust="0"/>
  </p:normalViewPr>
  <p:slideViewPr>
    <p:cSldViewPr snapToGrid="0" showGuides="1">
      <p:cViewPr varScale="1">
        <p:scale>
          <a:sx n="72" d="100"/>
          <a:sy n="72" d="100"/>
        </p:scale>
        <p:origin x="2172" y="72"/>
      </p:cViewPr>
      <p:guideLst>
        <p:guide orient="horz" pos="4109"/>
        <p:guide orient="horz" pos="281"/>
        <p:guide orient="horz" pos="412"/>
        <p:guide orient="horz" pos="682"/>
        <p:guide orient="horz" pos="3102"/>
        <p:guide orient="horz" pos="4181"/>
        <p:guide orient="horz" pos="3099"/>
        <p:guide orient="horz" pos="2261"/>
        <p:guide orient="horz" pos="2405"/>
        <p:guide pos="287"/>
        <p:guide pos="386"/>
        <p:guide orient="horz" pos="4077"/>
        <p:guide orient="horz" pos="3199"/>
        <p:guide orient="horz" pos="1964"/>
        <p:guide orient="horz" pos="2178"/>
        <p:guide orient="horz" pos="1584"/>
        <p:guide orient="horz" pos="2370"/>
        <p:guide pos="4137"/>
        <p:guide pos="1138"/>
        <p:guide pos="2957"/>
        <p:guide orient="horz" pos="1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notesViewPr>
    <p:cSldViewPr snapToGrid="0" snapToObjects="1">
      <p:cViewPr>
        <p:scale>
          <a:sx n="152" d="100"/>
          <a:sy n="152" d="100"/>
        </p:scale>
        <p:origin x="-2352" y="68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57150" cmpd="sng">
              <a:solidFill>
                <a:srgbClr val="F9F8F5"/>
              </a:solidFill>
            </a:ln>
          </c:spPr>
          <c:dPt>
            <c:idx val="0"/>
            <c:bubble3D val="0"/>
            <c:spPr>
              <a:solidFill>
                <a:srgbClr val="021352"/>
              </a:solidFill>
              <a:ln w="57150" cmpd="sng">
                <a:solidFill>
                  <a:srgbClr val="F9F8F5"/>
                </a:solidFill>
              </a:ln>
            </c:spPr>
          </c:dPt>
          <c:dPt>
            <c:idx val="1"/>
            <c:bubble3D val="0"/>
            <c:spPr>
              <a:solidFill>
                <a:srgbClr val="F9F8F5"/>
              </a:solidFill>
              <a:ln w="57150" cmpd="sng">
                <a:solidFill>
                  <a:srgbClr val="F9F8F5"/>
                </a:solidFill>
              </a:ln>
            </c:spPr>
          </c:dPt>
          <c:cat>
            <c:strRef>
              <c:f>Sheet1!$A$2:$A$3</c:f>
              <c:strCache>
                <c:ptCount val="2"/>
                <c:pt idx="0">
                  <c:v>1st Qtr</c:v>
                </c:pt>
                <c:pt idx="1">
                  <c:v>2nd Qtr</c:v>
                </c:pt>
              </c:strCache>
            </c:strRef>
          </c:cat>
          <c:val>
            <c:numRef>
              <c:f>Sheet1!$B$2:$B$3</c:f>
              <c:numCache>
                <c:formatCode>0%</c:formatCode>
                <c:ptCount val="2"/>
                <c:pt idx="0">
                  <c:v>0.34</c:v>
                </c:pt>
                <c:pt idx="1">
                  <c:v>0.66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57150" cmpd="sng">
              <a:solidFill>
                <a:srgbClr val="F9F8F5"/>
              </a:solidFill>
            </a:ln>
          </c:spPr>
          <c:dPt>
            <c:idx val="0"/>
            <c:bubble3D val="0"/>
            <c:spPr>
              <a:solidFill>
                <a:srgbClr val="021352"/>
              </a:solidFill>
              <a:ln w="57150" cmpd="sng">
                <a:solidFill>
                  <a:srgbClr val="F9F8F5"/>
                </a:solidFill>
              </a:ln>
            </c:spPr>
          </c:dPt>
          <c:dPt>
            <c:idx val="1"/>
            <c:bubble3D val="0"/>
            <c:spPr>
              <a:solidFill>
                <a:srgbClr val="F9F8F5"/>
              </a:solidFill>
              <a:ln w="57150" cmpd="sng">
                <a:solidFill>
                  <a:srgbClr val="F9F8F5"/>
                </a:solidFill>
              </a:ln>
            </c:spPr>
          </c:dPt>
          <c:cat>
            <c:strRef>
              <c:f>Sheet1!$A$2:$A$3</c:f>
              <c:strCache>
                <c:ptCount val="2"/>
                <c:pt idx="0">
                  <c:v>1st Qtr</c:v>
                </c:pt>
                <c:pt idx="1">
                  <c:v>2nd Qtr</c:v>
                </c:pt>
              </c:strCache>
            </c:strRef>
          </c:cat>
          <c:val>
            <c:numRef>
              <c:f>Sheet1!$B$2:$B$3</c:f>
              <c:numCache>
                <c:formatCode>0%</c:formatCode>
                <c:ptCount val="2"/>
                <c:pt idx="0">
                  <c:v>0.41</c:v>
                </c:pt>
                <c:pt idx="1">
                  <c:v>0.59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57150" cmpd="sng">
              <a:solidFill>
                <a:srgbClr val="F9F8F5"/>
              </a:solidFill>
            </a:ln>
          </c:spPr>
          <c:dPt>
            <c:idx val="0"/>
            <c:bubble3D val="0"/>
            <c:spPr>
              <a:solidFill>
                <a:srgbClr val="021352"/>
              </a:solidFill>
              <a:ln w="57150" cmpd="sng">
                <a:solidFill>
                  <a:srgbClr val="F9F8F5"/>
                </a:solidFill>
              </a:ln>
            </c:spPr>
          </c:dPt>
          <c:dPt>
            <c:idx val="1"/>
            <c:bubble3D val="0"/>
            <c:spPr>
              <a:solidFill>
                <a:srgbClr val="F9F8F5"/>
              </a:solidFill>
              <a:ln w="57150" cmpd="sng">
                <a:solidFill>
                  <a:srgbClr val="F9F8F5"/>
                </a:solidFill>
              </a:ln>
            </c:spPr>
          </c:dPt>
          <c:cat>
            <c:strRef>
              <c:f>Sheet1!$A$2:$A$3</c:f>
              <c:strCache>
                <c:ptCount val="2"/>
                <c:pt idx="0">
                  <c:v>1st Qtr</c:v>
                </c:pt>
                <c:pt idx="1">
                  <c:v>2nd Qtr</c:v>
                </c:pt>
              </c:strCache>
            </c:strRef>
          </c:cat>
          <c:val>
            <c:numRef>
              <c:f>Sheet1!$B$2:$B$3</c:f>
              <c:numCache>
                <c:formatCode>0%</c:formatCode>
                <c:ptCount val="2"/>
                <c:pt idx="0">
                  <c:v>0.25</c:v>
                </c:pt>
                <c:pt idx="1">
                  <c:v>0.75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219" cy="464864"/>
          </a:xfrm>
          <a:prstGeom prst="rect">
            <a:avLst/>
          </a:prstGeom>
        </p:spPr>
        <p:txBody>
          <a:bodyPr vert="horz" lIns="91168" tIns="45583" rIns="91168" bIns="45583"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783" y="0"/>
            <a:ext cx="3026487" cy="464864"/>
          </a:xfrm>
          <a:prstGeom prst="rect">
            <a:avLst/>
          </a:prstGeom>
        </p:spPr>
        <p:txBody>
          <a:bodyPr vert="horz" lIns="91168" tIns="45583" rIns="91168" bIns="45583" rtlCol="0"/>
          <a:lstStyle>
            <a:lvl1pPr algn="r" fontAlgn="auto">
              <a:spcBef>
                <a:spcPts val="0"/>
              </a:spcBef>
              <a:spcAft>
                <a:spcPts val="0"/>
              </a:spcAft>
              <a:defRPr sz="1200">
                <a:latin typeface="+mn-lt"/>
                <a:ea typeface="+mn-ea"/>
                <a:cs typeface="+mn-cs"/>
              </a:defRPr>
            </a:lvl1pPr>
          </a:lstStyle>
          <a:p>
            <a:pPr>
              <a:defRPr/>
            </a:pPr>
            <a:fld id="{0B6F8CC8-8549-4D90-BFEE-E842D70BE1F1}" type="datetimeFigureOut">
              <a:rPr lang="en-US"/>
              <a:pPr>
                <a:defRPr/>
              </a:pPr>
              <a:t>11/28/2017</a:t>
            </a:fld>
            <a:endParaRPr lang="en-US" dirty="0"/>
          </a:p>
        </p:txBody>
      </p:sp>
      <p:sp>
        <p:nvSpPr>
          <p:cNvPr id="4" name="Footer Placeholder 3"/>
          <p:cNvSpPr>
            <a:spLocks noGrp="1"/>
          </p:cNvSpPr>
          <p:nvPr>
            <p:ph type="ftr" sz="quarter" idx="2"/>
          </p:nvPr>
        </p:nvSpPr>
        <p:spPr>
          <a:xfrm>
            <a:off x="0" y="8817141"/>
            <a:ext cx="3028219" cy="464864"/>
          </a:xfrm>
          <a:prstGeom prst="rect">
            <a:avLst/>
          </a:prstGeom>
        </p:spPr>
        <p:txBody>
          <a:bodyPr vert="horz" lIns="91168" tIns="45583" rIns="91168" bIns="45583"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783" y="8817141"/>
            <a:ext cx="3026487" cy="464864"/>
          </a:xfrm>
          <a:prstGeom prst="rect">
            <a:avLst/>
          </a:prstGeom>
        </p:spPr>
        <p:txBody>
          <a:bodyPr vert="horz" lIns="91168" tIns="45583" rIns="91168" bIns="45583" rtlCol="0" anchor="b"/>
          <a:lstStyle>
            <a:lvl1pPr algn="r" fontAlgn="auto">
              <a:spcBef>
                <a:spcPts val="0"/>
              </a:spcBef>
              <a:spcAft>
                <a:spcPts val="0"/>
              </a:spcAft>
              <a:defRPr sz="1200">
                <a:latin typeface="+mn-lt"/>
                <a:ea typeface="+mn-ea"/>
                <a:cs typeface="+mn-cs"/>
              </a:defRPr>
            </a:lvl1pPr>
          </a:lstStyle>
          <a:p>
            <a:pPr>
              <a:defRPr/>
            </a:pPr>
            <a:fld id="{11134EF1-6E79-4F5A-9C17-C2A06CA0FC1E}" type="slidenum">
              <a:rPr lang="en-US"/>
              <a:pPr>
                <a:defRPr/>
              </a:pPr>
              <a:t>‹#›</a:t>
            </a:fld>
            <a:endParaRPr lang="en-US" dirty="0"/>
          </a:p>
        </p:txBody>
      </p:sp>
    </p:spTree>
    <p:extLst>
      <p:ext uri="{BB962C8B-B14F-4D97-AF65-F5344CB8AC3E}">
        <p14:creationId xmlns:p14="http://schemas.microsoft.com/office/powerpoint/2010/main" val="4057634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56783" y="0"/>
            <a:ext cx="3026487" cy="464864"/>
          </a:xfrm>
          <a:prstGeom prst="rect">
            <a:avLst/>
          </a:prstGeom>
        </p:spPr>
        <p:txBody>
          <a:bodyPr vert="horz" lIns="91168" tIns="45583" rIns="91168" bIns="45583" rtlCol="0"/>
          <a:lstStyle>
            <a:lvl1pPr algn="r" fontAlgn="auto">
              <a:spcBef>
                <a:spcPts val="0"/>
              </a:spcBef>
              <a:spcAft>
                <a:spcPts val="0"/>
              </a:spcAft>
              <a:defRPr sz="1200">
                <a:latin typeface="+mn-lt"/>
                <a:ea typeface="+mn-ea"/>
                <a:cs typeface="+mn-cs"/>
              </a:defRPr>
            </a:lvl1pPr>
          </a:lstStyle>
          <a:p>
            <a:pPr>
              <a:defRPr/>
            </a:pPr>
            <a:fld id="{CC1838C9-6FE5-455B-9625-5A3841534B21}" type="datetimeFigureOut">
              <a:rPr lang="en-US"/>
              <a:pPr>
                <a:defRPr/>
              </a:pPr>
              <a:t>11/28/2017</a:t>
            </a:fld>
            <a:endParaRPr lang="en-US" dirty="0"/>
          </a:p>
        </p:txBody>
      </p:sp>
      <p:sp>
        <p:nvSpPr>
          <p:cNvPr id="4" name="Slide Image Placeholder 3"/>
          <p:cNvSpPr>
            <a:spLocks noGrp="1" noRot="1" noChangeAspect="1"/>
          </p:cNvSpPr>
          <p:nvPr>
            <p:ph type="sldImg" idx="2"/>
          </p:nvPr>
        </p:nvSpPr>
        <p:spPr>
          <a:xfrm>
            <a:off x="742830" y="380998"/>
            <a:ext cx="5511321" cy="4133492"/>
          </a:xfrm>
          <a:prstGeom prst="rect">
            <a:avLst/>
          </a:prstGeom>
          <a:noFill/>
          <a:ln w="12700">
            <a:solidFill>
              <a:prstClr val="black"/>
            </a:solidFill>
          </a:ln>
        </p:spPr>
        <p:txBody>
          <a:bodyPr vert="horz" lIns="91168" tIns="45583" rIns="91168" bIns="45583" rtlCol="0" anchor="ctr"/>
          <a:lstStyle/>
          <a:p>
            <a:pPr lvl="0"/>
            <a:endParaRPr lang="en-US" noProof="0" dirty="0"/>
          </a:p>
        </p:txBody>
      </p:sp>
      <p:sp>
        <p:nvSpPr>
          <p:cNvPr id="5" name="Notes Placeholder 4"/>
          <p:cNvSpPr>
            <a:spLocks noGrp="1"/>
          </p:cNvSpPr>
          <p:nvPr>
            <p:ph type="body" sz="quarter" idx="3"/>
          </p:nvPr>
        </p:nvSpPr>
        <p:spPr>
          <a:xfrm>
            <a:off x="646980" y="4672551"/>
            <a:ext cx="5715001" cy="4279753"/>
          </a:xfrm>
          <a:prstGeom prst="rect">
            <a:avLst/>
          </a:prstGeom>
        </p:spPr>
        <p:txBody>
          <a:bodyPr vert="horz" lIns="91168" tIns="45583" rIns="91168" bIns="4558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3956783" y="8817141"/>
            <a:ext cx="3026487" cy="464864"/>
          </a:xfrm>
          <a:prstGeom prst="rect">
            <a:avLst/>
          </a:prstGeom>
        </p:spPr>
        <p:txBody>
          <a:bodyPr vert="horz" lIns="91168" tIns="45583" rIns="91168" bIns="45583" rtlCol="0" anchor="b"/>
          <a:lstStyle>
            <a:lvl1pPr algn="r" fontAlgn="auto">
              <a:spcBef>
                <a:spcPts val="0"/>
              </a:spcBef>
              <a:spcAft>
                <a:spcPts val="0"/>
              </a:spcAft>
              <a:defRPr sz="1200">
                <a:latin typeface="+mn-lt"/>
                <a:ea typeface="+mn-ea"/>
                <a:cs typeface="+mn-cs"/>
              </a:defRPr>
            </a:lvl1pPr>
          </a:lstStyle>
          <a:p>
            <a:pPr>
              <a:defRPr/>
            </a:pPr>
            <a:fld id="{86E56C4E-11A6-43FD-A253-6330B06930D6}" type="slidenum">
              <a:rPr lang="en-US"/>
              <a:pPr>
                <a:defRPr/>
              </a:pPr>
              <a:t>‹#›</a:t>
            </a:fld>
            <a:endParaRPr lang="en-US" dirty="0"/>
          </a:p>
        </p:txBody>
      </p:sp>
    </p:spTree>
    <p:extLst>
      <p:ext uri="{BB962C8B-B14F-4D97-AF65-F5344CB8AC3E}">
        <p14:creationId xmlns:p14="http://schemas.microsoft.com/office/powerpoint/2010/main" val="295148384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300"/>
      </a:spcAft>
      <a:defRPr sz="1100" b="1" kern="1200">
        <a:solidFill>
          <a:srgbClr val="636366"/>
        </a:solidFill>
        <a:latin typeface="+mn-lt"/>
        <a:ea typeface="ＭＳ Ｐゴシック" charset="0"/>
        <a:cs typeface="ＭＳ Ｐゴシック" charset="0"/>
      </a:defRPr>
    </a:lvl1pPr>
    <a:lvl2pPr marL="1588" indent="0" algn="l" rtl="0" eaLnBrk="0" fontAlgn="base" hangingPunct="0">
      <a:spcBef>
        <a:spcPts val="0"/>
      </a:spcBef>
      <a:spcAft>
        <a:spcPts val="800"/>
      </a:spcAft>
      <a:defRPr sz="1100" kern="1200">
        <a:solidFill>
          <a:srgbClr val="636366"/>
        </a:solidFill>
        <a:latin typeface="+mn-lt"/>
        <a:ea typeface="ＭＳ Ｐゴシック" charset="0"/>
        <a:cs typeface="ＭＳ Ｐゴシック"/>
      </a:defRPr>
    </a:lvl2pPr>
    <a:lvl3pPr marL="119063" indent="-119063" algn="l" rtl="0" eaLnBrk="0" fontAlgn="base" hangingPunct="0">
      <a:spcBef>
        <a:spcPts val="0"/>
      </a:spcBef>
      <a:spcAft>
        <a:spcPts val="800"/>
      </a:spcAft>
      <a:buFont typeface="Arial"/>
      <a:buChar char="•"/>
      <a:defRPr sz="1100" kern="1200">
        <a:solidFill>
          <a:srgbClr val="636366"/>
        </a:solidFill>
        <a:latin typeface="+mn-lt"/>
        <a:ea typeface="ＭＳ Ｐゴシック" charset="0"/>
        <a:cs typeface="ＭＳ Ｐゴシック"/>
      </a:defRPr>
    </a:lvl3pPr>
    <a:lvl4pPr marL="227013" indent="-115888" algn="l" rtl="0" eaLnBrk="0" fontAlgn="base" hangingPunct="0">
      <a:spcBef>
        <a:spcPts val="0"/>
      </a:spcBef>
      <a:spcAft>
        <a:spcPts val="800"/>
      </a:spcAft>
      <a:buFont typeface="Arial"/>
      <a:buChar char="•"/>
      <a:defRPr sz="1100" kern="1200">
        <a:solidFill>
          <a:srgbClr val="636366"/>
        </a:solidFill>
        <a:latin typeface="+mn-lt"/>
        <a:ea typeface="ＭＳ Ｐゴシック" charset="0"/>
        <a:cs typeface="ＭＳ Ｐゴシック"/>
      </a:defRPr>
    </a:lvl4pPr>
    <a:lvl5pPr marL="347663" indent="-123825" algn="l" rtl="0" eaLnBrk="0" fontAlgn="base" hangingPunct="0">
      <a:spcBef>
        <a:spcPts val="0"/>
      </a:spcBef>
      <a:spcAft>
        <a:spcPts val="800"/>
      </a:spcAft>
      <a:buFont typeface="Arial"/>
      <a:buChar char="•"/>
      <a:defRPr sz="1100" kern="1200">
        <a:solidFill>
          <a:srgbClr val="636366"/>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Clr>
                <a:schemeClr val="dk1"/>
              </a:buClr>
              <a:buSzPct val="100000"/>
              <a:buFont typeface="Arial"/>
              <a:buNone/>
            </a:pPr>
            <a:r>
              <a:rPr lang="en" sz="1000" b="1" dirty="0" smtClean="0">
                <a:solidFill>
                  <a:schemeClr val="dk1"/>
                </a:solidFill>
              </a:rPr>
              <a:t>OBJECTIVE</a:t>
            </a:r>
            <a:endParaRPr lang="en" sz="1000" b="0" dirty="0" smtClean="0">
              <a:solidFill>
                <a:schemeClr val="dk1"/>
              </a:solidFill>
            </a:endParaRPr>
          </a:p>
          <a:p>
            <a:pPr lvl="0">
              <a:spcBef>
                <a:spcPts val="0"/>
              </a:spcBef>
              <a:buClr>
                <a:schemeClr val="dk1"/>
              </a:buClr>
              <a:buSzPct val="100000"/>
              <a:buFont typeface="Arial"/>
              <a:buNone/>
            </a:pPr>
            <a:r>
              <a:rPr lang="en" sz="1000" b="0" i="0" dirty="0" smtClean="0">
                <a:solidFill>
                  <a:schemeClr val="dk1"/>
                </a:solidFill>
              </a:rPr>
              <a:t>Introduce</a:t>
            </a:r>
            <a:r>
              <a:rPr lang="en" sz="1000" b="0" i="0" baseline="0" dirty="0" smtClean="0">
                <a:solidFill>
                  <a:schemeClr val="dk1"/>
                </a:solidFill>
              </a:rPr>
              <a:t> topic and how planning ahead can mitigate impacts of aging</a:t>
            </a:r>
            <a:r>
              <a:rPr lang="en-US" sz="1000" b="0" i="0" baseline="0" dirty="0" smtClean="0">
                <a:solidFill>
                  <a:schemeClr val="dk1"/>
                </a:solidFill>
              </a:rPr>
              <a:t>.</a:t>
            </a:r>
          </a:p>
          <a:p>
            <a:pPr lvl="0">
              <a:spcBef>
                <a:spcPts val="0"/>
              </a:spcBef>
              <a:buClr>
                <a:schemeClr val="dk1"/>
              </a:buClr>
              <a:buSzPct val="100000"/>
              <a:buFont typeface="Arial"/>
              <a:buNone/>
            </a:pPr>
            <a:endParaRPr lang="en" sz="1000" b="0" dirty="0" smtClean="0">
              <a:solidFill>
                <a:schemeClr val="dk1"/>
              </a:solidFill>
            </a:endParaRPr>
          </a:p>
          <a:p>
            <a:pPr lvl="0">
              <a:spcBef>
                <a:spcPts val="0"/>
              </a:spcBef>
              <a:buClr>
                <a:schemeClr val="dk1"/>
              </a:buClr>
              <a:buSzPct val="100000"/>
              <a:buFont typeface="Arial"/>
              <a:buNone/>
            </a:pPr>
            <a:r>
              <a:rPr lang="en" sz="1000" b="1" dirty="0" smtClean="0">
                <a:solidFill>
                  <a:schemeClr val="dk1"/>
                </a:solidFill>
              </a:rPr>
              <a:t>SPEAKER’S NOTES</a:t>
            </a:r>
          </a:p>
          <a:p>
            <a:pPr marL="171450" lvl="0" indent="-171450">
              <a:spcBef>
                <a:spcPts val="0"/>
              </a:spcBef>
              <a:buClr>
                <a:schemeClr val="dk1"/>
              </a:buClr>
              <a:buSzPct val="100000"/>
              <a:buFont typeface="Arial"/>
              <a:buChar char="•"/>
            </a:pPr>
            <a:r>
              <a:rPr lang="en" sz="1000" b="0" dirty="0" smtClean="0">
                <a:solidFill>
                  <a:schemeClr val="dk1"/>
                </a:solidFill>
              </a:rPr>
              <a:t>We all experience health issues as we get older. We might get more aches and pains, we might not be able to perform the same activities we did when we were younger, we might become more forgetful.</a:t>
            </a:r>
            <a:r>
              <a:rPr lang="en-US" sz="1000" b="0" dirty="0" smtClean="0">
                <a:solidFill>
                  <a:schemeClr val="dk1"/>
                </a:solidFill>
              </a:rPr>
              <a:t> </a:t>
            </a:r>
          </a:p>
          <a:p>
            <a:pPr marL="171450" lvl="0" indent="-171450">
              <a:spcBef>
                <a:spcPts val="0"/>
              </a:spcBef>
              <a:buClr>
                <a:schemeClr val="dk1"/>
              </a:buClr>
              <a:buSzPct val="100000"/>
              <a:buFont typeface="Arial"/>
              <a:buChar char="•"/>
            </a:pPr>
            <a:r>
              <a:rPr lang="en-US" sz="1000" b="0" dirty="0" smtClean="0">
                <a:solidFill>
                  <a:schemeClr val="dk1"/>
                </a:solidFill>
              </a:rPr>
              <a:t>The impact of aging on our health varies—sometimes it can be more severe. </a:t>
            </a:r>
            <a:r>
              <a:rPr lang="en" sz="1000" b="0" dirty="0" smtClean="0">
                <a:solidFill>
                  <a:schemeClr val="dk1"/>
                </a:solidFill>
              </a:rPr>
              <a:t>Choosing to </a:t>
            </a:r>
            <a:r>
              <a:rPr lang="en-US" sz="1000" b="0" dirty="0" smtClean="0">
                <a:solidFill>
                  <a:schemeClr val="dk1"/>
                </a:solidFill>
              </a:rPr>
              <a:t>address these possibilities </a:t>
            </a:r>
            <a:r>
              <a:rPr lang="en" sz="1000" b="0" dirty="0" smtClean="0">
                <a:solidFill>
                  <a:schemeClr val="dk1"/>
                </a:solidFill>
              </a:rPr>
              <a:t>puts you in control of making the best decisions for yourself and your loved ones</a:t>
            </a:r>
            <a:r>
              <a:rPr lang="en-US" sz="1000" b="0" dirty="0" smtClean="0">
                <a:solidFill>
                  <a:schemeClr val="dk1"/>
                </a:solidFill>
              </a:rPr>
              <a:t>, especially when it comes to your financial future. </a:t>
            </a:r>
            <a:r>
              <a:rPr lang="en" sz="1000" b="0" dirty="0" smtClean="0">
                <a:solidFill>
                  <a:schemeClr val="dk1"/>
                </a:solidFill>
              </a:rPr>
              <a:t> </a:t>
            </a:r>
          </a:p>
          <a:p>
            <a:pPr marL="171450" lvl="0" indent="-171450">
              <a:spcBef>
                <a:spcPts val="0"/>
              </a:spcBef>
              <a:buClr>
                <a:schemeClr val="dk1"/>
              </a:buClr>
              <a:buSzPct val="100000"/>
              <a:buFont typeface="Arial"/>
              <a:buChar char="•"/>
            </a:pPr>
            <a:r>
              <a:rPr lang="en" sz="1000" b="0" dirty="0" smtClean="0">
                <a:solidFill>
                  <a:schemeClr val="dk1"/>
                </a:solidFill>
              </a:rPr>
              <a:t>One </a:t>
            </a:r>
            <a:r>
              <a:rPr lang="en-US" sz="1000" b="0" dirty="0" smtClean="0">
                <a:solidFill>
                  <a:schemeClr val="dk1"/>
                </a:solidFill>
              </a:rPr>
              <a:t>key health risk we’re addressing today is cognitive decline. </a:t>
            </a:r>
            <a:r>
              <a:rPr lang="en" sz="1000" b="0" dirty="0" smtClean="0">
                <a:solidFill>
                  <a:schemeClr val="dk1"/>
                </a:solidFill>
              </a:rPr>
              <a:t>We’re going to talk about</a:t>
            </a:r>
            <a:r>
              <a:rPr lang="en-US" sz="1000" b="0" dirty="0" smtClean="0">
                <a:solidFill>
                  <a:schemeClr val="dk1"/>
                </a:solidFill>
              </a:rPr>
              <a:t>:</a:t>
            </a:r>
          </a:p>
          <a:p>
            <a:pPr marL="398463" lvl="3" indent="-171450">
              <a:spcAft>
                <a:spcPts val="0"/>
              </a:spcAft>
              <a:buClr>
                <a:schemeClr val="dk1"/>
              </a:buClr>
              <a:buSzPct val="100000"/>
            </a:pPr>
            <a:r>
              <a:rPr lang="en-US" sz="1000" dirty="0" smtClean="0">
                <a:solidFill>
                  <a:schemeClr val="dk1"/>
                </a:solidFill>
              </a:rPr>
              <a:t>W</a:t>
            </a:r>
            <a:r>
              <a:rPr lang="en" sz="1000" b="0" dirty="0" smtClean="0">
                <a:solidFill>
                  <a:schemeClr val="dk1"/>
                </a:solidFill>
              </a:rPr>
              <a:t>hat cognitive decline is</a:t>
            </a:r>
            <a:endParaRPr lang="en-US" sz="1000" b="0" dirty="0" smtClean="0">
              <a:solidFill>
                <a:schemeClr val="dk1"/>
              </a:solidFill>
            </a:endParaRPr>
          </a:p>
          <a:p>
            <a:pPr marL="398463" lvl="3" indent="-171450">
              <a:spcAft>
                <a:spcPts val="0"/>
              </a:spcAft>
              <a:buClr>
                <a:schemeClr val="dk1"/>
              </a:buClr>
              <a:buSzPct val="100000"/>
            </a:pPr>
            <a:r>
              <a:rPr lang="en-US" sz="1000" dirty="0" smtClean="0">
                <a:solidFill>
                  <a:schemeClr val="dk1"/>
                </a:solidFill>
              </a:rPr>
              <a:t>H</a:t>
            </a:r>
            <a:r>
              <a:rPr lang="en" sz="1000" b="0" dirty="0" smtClean="0">
                <a:solidFill>
                  <a:schemeClr val="dk1"/>
                </a:solidFill>
              </a:rPr>
              <a:t>ow it can impact you and the people you love</a:t>
            </a:r>
            <a:endParaRPr lang="en-US" sz="1000" b="0" dirty="0" smtClean="0">
              <a:solidFill>
                <a:schemeClr val="dk1"/>
              </a:solidFill>
            </a:endParaRPr>
          </a:p>
          <a:p>
            <a:pPr marL="398463" lvl="3" indent="-171450">
              <a:spcAft>
                <a:spcPts val="0"/>
              </a:spcAft>
              <a:buClr>
                <a:schemeClr val="dk1"/>
              </a:buClr>
              <a:buSzPct val="100000"/>
            </a:pPr>
            <a:r>
              <a:rPr lang="en-US" sz="1000" dirty="0" smtClean="0">
                <a:solidFill>
                  <a:schemeClr val="dk1"/>
                </a:solidFill>
              </a:rPr>
              <a:t>How it can impact your financial future</a:t>
            </a:r>
          </a:p>
          <a:p>
            <a:pPr marL="398463" lvl="3" indent="-171450">
              <a:spcAft>
                <a:spcPts val="0"/>
              </a:spcAft>
              <a:buClr>
                <a:schemeClr val="dk1"/>
              </a:buClr>
              <a:buSzPct val="100000"/>
            </a:pPr>
            <a:r>
              <a:rPr lang="en-US" sz="1000" dirty="0" smtClean="0">
                <a:solidFill>
                  <a:schemeClr val="dk1"/>
                </a:solidFill>
              </a:rPr>
              <a:t>And h</a:t>
            </a:r>
            <a:r>
              <a:rPr lang="en" sz="1000" b="0" dirty="0" smtClean="0">
                <a:solidFill>
                  <a:schemeClr val="dk1"/>
                </a:solidFill>
              </a:rPr>
              <a:t>ow </a:t>
            </a:r>
            <a:r>
              <a:rPr lang="en-US" sz="1000" b="0" dirty="0" smtClean="0">
                <a:solidFill>
                  <a:schemeClr val="dk1"/>
                </a:solidFill>
              </a:rPr>
              <a:t>you </a:t>
            </a:r>
            <a:r>
              <a:rPr lang="en" sz="1000" b="0" dirty="0" smtClean="0">
                <a:solidFill>
                  <a:schemeClr val="dk1"/>
                </a:solidFill>
              </a:rPr>
              <a:t>can mitigate some of these impacts by planning ahea</a:t>
            </a:r>
            <a:r>
              <a:rPr lang="en-US" sz="1000" dirty="0" smtClean="0">
                <a:solidFill>
                  <a:schemeClr val="dk1"/>
                </a:solidFill>
              </a:rPr>
              <a:t>d individually and with your financial advisor.</a:t>
            </a:r>
            <a:endParaRPr lang="en" sz="1000" b="0" dirty="0" smtClean="0">
              <a:solidFill>
                <a:schemeClr val="dk1"/>
              </a:solidFill>
            </a:endParaRPr>
          </a:p>
          <a:p>
            <a:pPr marL="0" marR="0" indent="0" algn="l" defTabSz="914400" rtl="0" eaLnBrk="0" fontAlgn="base" latinLnBrk="0" hangingPunct="0">
              <a:lnSpc>
                <a:spcPct val="100000"/>
              </a:lnSpc>
              <a:spcBef>
                <a:spcPts val="0"/>
              </a:spcBef>
              <a:spcAft>
                <a:spcPts val="300"/>
              </a:spcAft>
              <a:buClrTx/>
              <a:buSzTx/>
              <a:buFontTx/>
              <a:buNone/>
              <a:tabLst/>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a:t>
            </a:fld>
            <a:endParaRPr lang="en-US" dirty="0"/>
          </a:p>
        </p:txBody>
      </p:sp>
    </p:spTree>
    <p:extLst>
      <p:ext uri="{BB962C8B-B14F-4D97-AF65-F5344CB8AC3E}">
        <p14:creationId xmlns:p14="http://schemas.microsoft.com/office/powerpoint/2010/main" val="39659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marL="0" lvl="0" indent="0">
              <a:spcBef>
                <a:spcPts val="0"/>
              </a:spcBef>
              <a:buFont typeface="Arial"/>
              <a:buNone/>
            </a:pPr>
            <a:r>
              <a:rPr lang="en" sz="1100" b="1" dirty="0" smtClean="0">
                <a:solidFill>
                  <a:srgbClr val="000000"/>
                </a:solidFill>
              </a:rPr>
              <a:t>OBJECTIVE</a:t>
            </a:r>
          </a:p>
          <a:p>
            <a:pPr marL="0" lvl="0" indent="0">
              <a:spcBef>
                <a:spcPts val="0"/>
              </a:spcBef>
              <a:buFont typeface="Arial"/>
              <a:buNone/>
            </a:pPr>
            <a:r>
              <a:rPr lang="en" sz="1100" b="0" dirty="0" smtClean="0">
                <a:solidFill>
                  <a:srgbClr val="000000"/>
                </a:solidFill>
              </a:rPr>
              <a:t>Demonstrate</a:t>
            </a:r>
            <a:r>
              <a:rPr lang="en" sz="1100" b="0" baseline="0" dirty="0" smtClean="0">
                <a:solidFill>
                  <a:srgbClr val="000000"/>
                </a:solidFill>
              </a:rPr>
              <a:t> </a:t>
            </a:r>
            <a:r>
              <a:rPr lang="en-US" sz="1100" b="0" baseline="0" dirty="0" smtClean="0">
                <a:solidFill>
                  <a:srgbClr val="000000"/>
                </a:solidFill>
              </a:rPr>
              <a:t>challenge </a:t>
            </a:r>
            <a:r>
              <a:rPr lang="en" sz="1100" b="0" baseline="0" dirty="0" smtClean="0">
                <a:solidFill>
                  <a:srgbClr val="000000"/>
                </a:solidFill>
              </a:rPr>
              <a:t>Alzheimer’s </a:t>
            </a:r>
            <a:r>
              <a:rPr lang="en-US" sz="1100" b="0" baseline="0" dirty="0" smtClean="0">
                <a:solidFill>
                  <a:srgbClr val="000000"/>
                </a:solidFill>
              </a:rPr>
              <a:t>poses to</a:t>
            </a:r>
            <a:r>
              <a:rPr lang="en-US" sz="1100" b="0" dirty="0" smtClean="0">
                <a:solidFill>
                  <a:srgbClr val="000000"/>
                </a:solidFill>
              </a:rPr>
              <a:t> financial planning and why it’s important to build financial strategies as early as possible</a:t>
            </a:r>
            <a:r>
              <a:rPr lang="en-US" sz="1100" b="0" baseline="0" dirty="0" smtClean="0">
                <a:solidFill>
                  <a:srgbClr val="000000"/>
                </a:solidFill>
              </a:rPr>
              <a:t>.</a:t>
            </a:r>
            <a:endParaRPr lang="en" sz="1100" b="0" baseline="0" dirty="0" smtClean="0">
              <a:solidFill>
                <a:srgbClr val="000000"/>
              </a:solidFill>
            </a:endParaRPr>
          </a:p>
          <a:p>
            <a:pPr marL="0" lvl="0" indent="0">
              <a:spcBef>
                <a:spcPts val="0"/>
              </a:spcBef>
              <a:buFont typeface="Arial"/>
              <a:buNone/>
            </a:pPr>
            <a:endParaRPr lang="en" sz="1100" b="0" dirty="0" smtClean="0">
              <a:solidFill>
                <a:srgbClr val="000000"/>
              </a:solidFill>
            </a:endParaRPr>
          </a:p>
          <a:p>
            <a:pPr marL="0" lvl="0" indent="0">
              <a:spcBef>
                <a:spcPts val="0"/>
              </a:spcBef>
              <a:buFont typeface="Arial"/>
              <a:buNone/>
            </a:pPr>
            <a:r>
              <a:rPr lang="en" sz="1100" b="1" dirty="0" smtClean="0">
                <a:solidFill>
                  <a:srgbClr val="000000"/>
                </a:solidFill>
              </a:rPr>
              <a:t>SPEAKER’S NOTES</a:t>
            </a:r>
          </a:p>
          <a:p>
            <a:pPr marL="171450" lvl="0" indent="-171450">
              <a:spcBef>
                <a:spcPts val="0"/>
              </a:spcBef>
              <a:buFont typeface="Arial"/>
              <a:buChar char="•"/>
            </a:pPr>
            <a:r>
              <a:rPr lang="en" sz="1100" b="0" dirty="0" smtClean="0">
                <a:solidFill>
                  <a:srgbClr val="000000"/>
                </a:solidFill>
              </a:rPr>
              <a:t>In earl</a:t>
            </a:r>
            <a:r>
              <a:rPr lang="en-US" sz="1100" b="0" dirty="0" smtClean="0">
                <a:solidFill>
                  <a:srgbClr val="000000"/>
                </a:solidFill>
              </a:rPr>
              <a:t>y stages</a:t>
            </a:r>
            <a:r>
              <a:rPr lang="en" sz="1100" b="0" dirty="0" smtClean="0">
                <a:solidFill>
                  <a:srgbClr val="000000"/>
                </a:solidFill>
              </a:rPr>
              <a:t>, a person</a:t>
            </a:r>
            <a:r>
              <a:rPr lang="en-US" sz="1100" b="0" dirty="0" smtClean="0">
                <a:solidFill>
                  <a:srgbClr val="000000"/>
                </a:solidFill>
              </a:rPr>
              <a:t> with AD may </a:t>
            </a:r>
            <a:r>
              <a:rPr lang="en-US" sz="1100" b="0" baseline="0" dirty="0" smtClean="0">
                <a:solidFill>
                  <a:srgbClr val="000000"/>
                </a:solidFill>
              </a:rPr>
              <a:t>have difficulty </a:t>
            </a:r>
            <a:r>
              <a:rPr lang="en" sz="1100" b="0" dirty="0" smtClean="0">
                <a:solidFill>
                  <a:srgbClr val="000000"/>
                </a:solidFill>
              </a:rPr>
              <a:t>expressing thoughts and performing daily tasks.</a:t>
            </a:r>
            <a:r>
              <a:rPr lang="en-US" sz="1100" b="0" dirty="0" smtClean="0">
                <a:solidFill>
                  <a:srgbClr val="000000"/>
                </a:solidFill>
              </a:rPr>
              <a:t> </a:t>
            </a:r>
            <a:r>
              <a:rPr lang="en" sz="1100" b="0" dirty="0" smtClean="0">
                <a:solidFill>
                  <a:srgbClr val="000000"/>
                </a:solidFill>
              </a:rPr>
              <a:t>In </a:t>
            </a:r>
            <a:r>
              <a:rPr lang="en-US" sz="1100" b="0" dirty="0" smtClean="0">
                <a:solidFill>
                  <a:srgbClr val="000000"/>
                </a:solidFill>
              </a:rPr>
              <a:t>more </a:t>
            </a:r>
            <a:r>
              <a:rPr lang="en" sz="1100" b="0" dirty="0" smtClean="0">
                <a:solidFill>
                  <a:srgbClr val="000000"/>
                </a:solidFill>
              </a:rPr>
              <a:t>severe stage</a:t>
            </a:r>
            <a:r>
              <a:rPr lang="en-US" sz="1100" b="0" dirty="0" smtClean="0">
                <a:solidFill>
                  <a:srgbClr val="000000"/>
                </a:solidFill>
              </a:rPr>
              <a:t>s</a:t>
            </a:r>
            <a:r>
              <a:rPr lang="en" sz="1100" b="0" dirty="0" smtClean="0">
                <a:solidFill>
                  <a:srgbClr val="000000"/>
                </a:solidFill>
              </a:rPr>
              <a:t>, a person might lose ability to respond to </a:t>
            </a:r>
            <a:r>
              <a:rPr lang="en-US" sz="1100" b="0" dirty="0" smtClean="0">
                <a:solidFill>
                  <a:srgbClr val="000000"/>
                </a:solidFill>
              </a:rPr>
              <a:t>his </a:t>
            </a:r>
            <a:r>
              <a:rPr lang="en" sz="1100" b="0" dirty="0" smtClean="0">
                <a:solidFill>
                  <a:srgbClr val="000000"/>
                </a:solidFill>
              </a:rPr>
              <a:t>environment</a:t>
            </a:r>
            <a:r>
              <a:rPr lang="en-US" sz="1100" b="0" dirty="0" smtClean="0">
                <a:solidFill>
                  <a:srgbClr val="000000"/>
                </a:solidFill>
              </a:rPr>
              <a:t> </a:t>
            </a:r>
            <a:r>
              <a:rPr lang="en" sz="1100" b="0" dirty="0" smtClean="0">
                <a:solidFill>
                  <a:srgbClr val="000000"/>
                </a:solidFill>
              </a:rPr>
              <a:t>and eventually, to control movement. </a:t>
            </a:r>
          </a:p>
          <a:p>
            <a:pPr marL="171450" lvl="0" indent="-171450">
              <a:spcBef>
                <a:spcPts val="0"/>
              </a:spcBef>
              <a:buFont typeface="Arial"/>
              <a:buChar char="•"/>
            </a:pPr>
            <a:r>
              <a:rPr lang="en" sz="1100" b="0" dirty="0" smtClean="0">
                <a:solidFill>
                  <a:srgbClr val="000000"/>
                </a:solidFill>
              </a:rPr>
              <a:t>People</a:t>
            </a:r>
            <a:r>
              <a:rPr lang="en-US" sz="1100" b="0" dirty="0" smtClean="0">
                <a:solidFill>
                  <a:srgbClr val="000000"/>
                </a:solidFill>
              </a:rPr>
              <a:t> who show</a:t>
            </a:r>
            <a:r>
              <a:rPr lang="en-US" sz="1100" b="0" baseline="0" dirty="0" smtClean="0">
                <a:solidFill>
                  <a:srgbClr val="000000"/>
                </a:solidFill>
              </a:rPr>
              <a:t> signs of severe cognitive decline</a:t>
            </a:r>
            <a:r>
              <a:rPr lang="en" sz="1100" b="0" dirty="0" smtClean="0">
                <a:solidFill>
                  <a:srgbClr val="000000"/>
                </a:solidFill>
              </a:rPr>
              <a:t> are asked to </a:t>
            </a:r>
            <a:r>
              <a:rPr lang="en-US" sz="1100" b="0" dirty="0" smtClean="0">
                <a:solidFill>
                  <a:srgbClr val="000000"/>
                </a:solidFill>
              </a:rPr>
              <a:t>complete the “clock-drawing test.” They</a:t>
            </a:r>
            <a:r>
              <a:rPr lang="en-US" sz="1100" b="0" baseline="0" dirty="0" smtClean="0">
                <a:solidFill>
                  <a:srgbClr val="000000"/>
                </a:solidFill>
              </a:rPr>
              <a:t> d</a:t>
            </a:r>
            <a:r>
              <a:rPr lang="en" sz="1100" b="0" dirty="0" smtClean="0">
                <a:solidFill>
                  <a:srgbClr val="000000"/>
                </a:solidFill>
              </a:rPr>
              <a:t>raw a clock by hand and draw the hands to indicate a specific time.</a:t>
            </a:r>
          </a:p>
          <a:p>
            <a:pPr marL="171450" lvl="0" indent="-171450">
              <a:spcBef>
                <a:spcPts val="0"/>
              </a:spcBef>
              <a:buFont typeface="Arial"/>
              <a:buChar char="•"/>
            </a:pPr>
            <a:r>
              <a:rPr lang="en" sz="1100" b="0" dirty="0" smtClean="0">
                <a:solidFill>
                  <a:srgbClr val="000000"/>
                </a:solidFill>
              </a:rPr>
              <a:t>To all of us in this room, this is probably a piece of cake. But for those with Alzheimer’s and other dementias, even </a:t>
            </a:r>
            <a:r>
              <a:rPr lang="en-US" sz="1100" b="0" dirty="0" smtClean="0">
                <a:solidFill>
                  <a:srgbClr val="000000"/>
                </a:solidFill>
              </a:rPr>
              <a:t>depicting</a:t>
            </a:r>
            <a:r>
              <a:rPr lang="en-US" sz="1100" b="0" baseline="0" dirty="0" smtClean="0">
                <a:solidFill>
                  <a:srgbClr val="000000"/>
                </a:solidFill>
              </a:rPr>
              <a:t> </a:t>
            </a:r>
            <a:r>
              <a:rPr lang="en" sz="1100" b="0" dirty="0" smtClean="0">
                <a:solidFill>
                  <a:srgbClr val="000000"/>
                </a:solidFill>
              </a:rPr>
              <a:t>time can be extremely difficult. </a:t>
            </a:r>
          </a:p>
          <a:p>
            <a:pPr marL="171450" lvl="0" indent="-171450">
              <a:spcBef>
                <a:spcPts val="0"/>
              </a:spcBef>
              <a:buFont typeface="Arial"/>
              <a:buChar char="•"/>
            </a:pPr>
            <a:r>
              <a:rPr lang="en" sz="1100" b="0" dirty="0" smtClean="0">
                <a:solidFill>
                  <a:srgbClr val="000000"/>
                </a:solidFill>
              </a:rPr>
              <a:t>If a simple activity like this is </a:t>
            </a:r>
            <a:r>
              <a:rPr lang="en-US" sz="1100" b="0" dirty="0" smtClean="0">
                <a:solidFill>
                  <a:srgbClr val="000000"/>
                </a:solidFill>
              </a:rPr>
              <a:t>challenging</a:t>
            </a:r>
            <a:r>
              <a:rPr lang="en" sz="1100" b="0" dirty="0" smtClean="0">
                <a:solidFill>
                  <a:srgbClr val="000000"/>
                </a:solidFill>
              </a:rPr>
              <a:t>, you </a:t>
            </a:r>
            <a:r>
              <a:rPr lang="en-US" sz="1100" b="0" dirty="0" smtClean="0">
                <a:solidFill>
                  <a:srgbClr val="000000"/>
                </a:solidFill>
              </a:rPr>
              <a:t>can only imagine </a:t>
            </a:r>
            <a:r>
              <a:rPr lang="en" sz="1100" b="0" dirty="0" smtClean="0">
                <a:solidFill>
                  <a:srgbClr val="000000"/>
                </a:solidFill>
              </a:rPr>
              <a:t>how challenging</a:t>
            </a:r>
            <a:r>
              <a:rPr lang="en-US" sz="1100" b="0" dirty="0" smtClean="0">
                <a:solidFill>
                  <a:srgbClr val="000000"/>
                </a:solidFill>
              </a:rPr>
              <a:t> it is to manage </a:t>
            </a:r>
            <a:r>
              <a:rPr lang="en" sz="1100" b="0" dirty="0" smtClean="0">
                <a:solidFill>
                  <a:srgbClr val="000000"/>
                </a:solidFill>
              </a:rPr>
              <a:t>family, finances, and every other aspect of life that requires strategic planning</a:t>
            </a:r>
            <a:r>
              <a:rPr lang="en-US" sz="1100" b="0" dirty="0" smtClean="0">
                <a:solidFill>
                  <a:srgbClr val="000000"/>
                </a:solidFill>
              </a:rPr>
              <a:t>. That’s why it’s important to make decisions as early as possible, when you or your family are able to practice sound judgment.</a:t>
            </a:r>
            <a:endParaRPr lang="en" sz="1100"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10</a:t>
            </a:fld>
            <a:endParaRPr lang="en-US" dirty="0"/>
          </a:p>
        </p:txBody>
      </p:sp>
    </p:spTree>
    <p:extLst>
      <p:ext uri="{BB962C8B-B14F-4D97-AF65-F5344CB8AC3E}">
        <p14:creationId xmlns:p14="http://schemas.microsoft.com/office/powerpoint/2010/main" val="270978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rtl="0">
              <a:spcBef>
                <a:spcPts val="0"/>
              </a:spcBef>
              <a:buNone/>
            </a:pPr>
            <a:r>
              <a:rPr lang="en-US" sz="1100" b="1" dirty="0" smtClean="0">
                <a:solidFill>
                  <a:srgbClr val="000000"/>
                </a:solidFill>
              </a:rPr>
              <a:t>OBJECTIVE</a:t>
            </a:r>
          </a:p>
          <a:p>
            <a:pPr lvl="0" rtl="0">
              <a:spcBef>
                <a:spcPts val="0"/>
              </a:spcBef>
              <a:buNone/>
            </a:pPr>
            <a:r>
              <a:rPr lang="en-US" sz="1100" b="0" dirty="0" smtClean="0">
                <a:solidFill>
                  <a:srgbClr val="000000"/>
                </a:solidFill>
              </a:rPr>
              <a:t>List</a:t>
            </a:r>
            <a:r>
              <a:rPr lang="en-US" sz="1100" b="0" baseline="0" dirty="0" smtClean="0">
                <a:solidFill>
                  <a:srgbClr val="000000"/>
                </a:solidFill>
              </a:rPr>
              <a:t> ten warning signs of Alzheimer’s to help audience identify symptoms.</a:t>
            </a:r>
            <a:r>
              <a:rPr lang="en-US" sz="1100" b="0" dirty="0" smtClean="0">
                <a:solidFill>
                  <a:srgbClr val="000000"/>
                </a:solidFill>
              </a:rPr>
              <a:t> </a:t>
            </a:r>
            <a:endParaRPr lang="en-US" sz="1100" b="0" baseline="0" dirty="0" smtClean="0">
              <a:solidFill>
                <a:srgbClr val="000000"/>
              </a:solidFill>
            </a:endParaRPr>
          </a:p>
          <a:p>
            <a:pPr lvl="0" rtl="0">
              <a:spcBef>
                <a:spcPts val="0"/>
              </a:spcBef>
              <a:buNone/>
            </a:pPr>
            <a:endParaRPr lang="en-US" sz="1100" b="0" dirty="0" smtClean="0">
              <a:solidFill>
                <a:srgbClr val="000000"/>
              </a:solidFill>
            </a:endParaRPr>
          </a:p>
          <a:p>
            <a:pPr lvl="0" rtl="0">
              <a:spcBef>
                <a:spcPts val="0"/>
              </a:spcBef>
              <a:buNone/>
            </a:pPr>
            <a:r>
              <a:rPr lang="en-US" sz="1100" b="1" dirty="0" smtClean="0">
                <a:solidFill>
                  <a:srgbClr val="000000"/>
                </a:solidFill>
              </a:rPr>
              <a:t>SPEAKER’S NOTES</a:t>
            </a:r>
          </a:p>
          <a:p>
            <a:pPr marL="171450" lvl="0" indent="-171450" rtl="0">
              <a:spcBef>
                <a:spcPts val="0"/>
              </a:spcBef>
              <a:buFont typeface="Arial"/>
              <a:buChar char="•"/>
            </a:pPr>
            <a:r>
              <a:rPr lang="en" sz="1100" b="0" dirty="0" smtClean="0">
                <a:solidFill>
                  <a:srgbClr val="000000"/>
                </a:solidFill>
              </a:rPr>
              <a:t>Because severe cognitive decline can affect so many different </a:t>
            </a:r>
            <a:r>
              <a:rPr lang="en-US" sz="1100" b="0" dirty="0" smtClean="0">
                <a:solidFill>
                  <a:srgbClr val="000000"/>
                </a:solidFill>
              </a:rPr>
              <a:t>areas</a:t>
            </a:r>
            <a:r>
              <a:rPr lang="en-US" sz="1100" b="0" baseline="0" dirty="0" smtClean="0">
                <a:solidFill>
                  <a:srgbClr val="000000"/>
                </a:solidFill>
              </a:rPr>
              <a:t> </a:t>
            </a:r>
            <a:r>
              <a:rPr lang="en" sz="1100" b="0" dirty="0" smtClean="0">
                <a:solidFill>
                  <a:srgbClr val="000000"/>
                </a:solidFill>
              </a:rPr>
              <a:t>of life, it is crucial to catch the warning signs early on. </a:t>
            </a:r>
            <a:endParaRPr lang="en-US" sz="1100" b="0" dirty="0" smtClean="0">
              <a:solidFill>
                <a:srgbClr val="000000"/>
              </a:solidFill>
            </a:endParaRPr>
          </a:p>
          <a:p>
            <a:pPr marL="171450" lvl="0" indent="-171450" rtl="0">
              <a:spcBef>
                <a:spcPts val="0"/>
              </a:spcBef>
              <a:buFont typeface="Arial"/>
              <a:buChar char="•"/>
            </a:pPr>
            <a:r>
              <a:rPr lang="en-US" sz="1100" b="0" dirty="0" smtClean="0">
                <a:solidFill>
                  <a:srgbClr val="000000"/>
                </a:solidFill>
              </a:rPr>
              <a:t>For example, </a:t>
            </a:r>
            <a:r>
              <a:rPr lang="en-US" sz="1100" b="0" i="1" dirty="0" smtClean="0">
                <a:solidFill>
                  <a:srgbClr val="000000"/>
                </a:solidFill>
              </a:rPr>
              <a:t>d</a:t>
            </a:r>
            <a:r>
              <a:rPr lang="en" sz="1100" b="0" i="1" dirty="0" smtClean="0">
                <a:solidFill>
                  <a:srgbClr val="000000"/>
                </a:solidFill>
              </a:rPr>
              <a:t>ifficulty completing familiar tasks at home, at work or at leisure</a:t>
            </a:r>
            <a:r>
              <a:rPr lang="en-US" sz="1100" b="0" dirty="0" smtClean="0">
                <a:solidFill>
                  <a:srgbClr val="000000"/>
                </a:solidFill>
              </a:rPr>
              <a:t>. If</a:t>
            </a:r>
            <a:r>
              <a:rPr lang="en-US" sz="1100" b="0" baseline="0" dirty="0" smtClean="0">
                <a:solidFill>
                  <a:srgbClr val="000000"/>
                </a:solidFill>
              </a:rPr>
              <a:t> someone is unable to remember tasks they do regularly, it may impact home life, work, and</a:t>
            </a:r>
            <a:r>
              <a:rPr lang="en-US" sz="1100" b="0" dirty="0" smtClean="0">
                <a:solidFill>
                  <a:srgbClr val="000000"/>
                </a:solidFill>
              </a:rPr>
              <a:t> </a:t>
            </a:r>
            <a:r>
              <a:rPr lang="en-US" sz="1100" b="0" baseline="0" dirty="0" smtClean="0">
                <a:solidFill>
                  <a:srgbClr val="000000"/>
                </a:solidFill>
              </a:rPr>
              <a:t>leisure</a:t>
            </a:r>
            <a:r>
              <a:rPr lang="en-US" sz="1100" b="0" dirty="0" smtClean="0">
                <a:solidFill>
                  <a:srgbClr val="000000"/>
                </a:solidFill>
              </a:rPr>
              <a:t> activities</a:t>
            </a:r>
            <a:r>
              <a:rPr lang="en-US" sz="1100" b="0" baseline="0" dirty="0" smtClean="0">
                <a:solidFill>
                  <a:srgbClr val="000000"/>
                </a:solidFill>
              </a:rPr>
              <a:t>.</a:t>
            </a:r>
          </a:p>
          <a:p>
            <a:pPr marL="171450" lvl="0" indent="-171450" rtl="0">
              <a:spcBef>
                <a:spcPts val="0"/>
              </a:spcBef>
              <a:buFont typeface="Arial"/>
              <a:buChar char="•"/>
            </a:pPr>
            <a:r>
              <a:rPr lang="en" sz="1100" b="0" i="1" dirty="0" smtClean="0">
                <a:solidFill>
                  <a:srgbClr val="000000"/>
                </a:solidFill>
              </a:rPr>
              <a:t>Decreased or poor judgment</a:t>
            </a:r>
            <a:r>
              <a:rPr lang="en-US" sz="1100" b="0" dirty="0" smtClean="0">
                <a:solidFill>
                  <a:srgbClr val="000000"/>
                </a:solidFill>
              </a:rPr>
              <a:t>. Poor</a:t>
            </a:r>
            <a:r>
              <a:rPr lang="en-US" sz="1100" b="0" baseline="0" dirty="0" smtClean="0">
                <a:solidFill>
                  <a:srgbClr val="000000"/>
                </a:solidFill>
              </a:rPr>
              <a:t> judgment can lead to regrettable decisions, especially regarding finances. </a:t>
            </a:r>
            <a:endParaRPr lang="en-US" sz="1100" b="0" dirty="0" smtClean="0">
              <a:solidFill>
                <a:srgbClr val="000000"/>
              </a:solidFill>
            </a:endParaRPr>
          </a:p>
          <a:p>
            <a:pPr marL="171450" lvl="0" indent="-171450" rtl="0">
              <a:spcBef>
                <a:spcPts val="0"/>
              </a:spcBef>
              <a:buFont typeface="Arial"/>
              <a:buChar char="•"/>
            </a:pPr>
            <a:r>
              <a:rPr lang="en-US" sz="1100" b="0" dirty="0" smtClean="0">
                <a:solidFill>
                  <a:srgbClr val="000000"/>
                </a:solidFill>
              </a:rPr>
              <a:t>If you detect any</a:t>
            </a:r>
            <a:r>
              <a:rPr lang="en-US" sz="1100" b="0" baseline="0" dirty="0" smtClean="0">
                <a:solidFill>
                  <a:srgbClr val="000000"/>
                </a:solidFill>
              </a:rPr>
              <a:t> of these warning signs, yo</a:t>
            </a:r>
            <a:r>
              <a:rPr lang="en-US" sz="1100" b="0" dirty="0" smtClean="0">
                <a:solidFill>
                  <a:srgbClr val="000000"/>
                </a:solidFill>
              </a:rPr>
              <a:t>u should</a:t>
            </a:r>
            <a:r>
              <a:rPr lang="en-US" sz="1100" b="0" baseline="0" dirty="0" smtClean="0">
                <a:solidFill>
                  <a:srgbClr val="000000"/>
                </a:solidFill>
              </a:rPr>
              <a:t> consult a medical professional, as even small symptoms can lead to much more serious effects. </a:t>
            </a:r>
            <a:endParaRPr lang="en-US" sz="1100" b="0" dirty="0" smtClean="0">
              <a:solidFill>
                <a:srgbClr val="000000"/>
              </a:solidFill>
            </a:endParaRPr>
          </a:p>
          <a:p>
            <a:pPr marL="165100" lvl="0" indent="0" rtl="0">
              <a:spcBef>
                <a:spcPts val="0"/>
              </a:spcBef>
              <a:buSzPct val="100000"/>
              <a:buNone/>
            </a:pPr>
            <a:endParaRPr lang="en-US" sz="1100"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11</a:t>
            </a:fld>
            <a:endParaRPr lang="en-US" dirty="0"/>
          </a:p>
        </p:txBody>
      </p:sp>
    </p:spTree>
    <p:extLst>
      <p:ext uri="{BB962C8B-B14F-4D97-AF65-F5344CB8AC3E}">
        <p14:creationId xmlns:p14="http://schemas.microsoft.com/office/powerpoint/2010/main" val="366208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100" b="1" dirty="0" smtClean="0">
                <a:solidFill>
                  <a:schemeClr val="tx1"/>
                </a:solidFill>
              </a:rPr>
              <a:t>OBJECTIVE</a:t>
            </a:r>
          </a:p>
          <a:p>
            <a:pPr lvl="0">
              <a:spcBef>
                <a:spcPts val="0"/>
              </a:spcBef>
            </a:pPr>
            <a:r>
              <a:rPr lang="en-US" sz="1100" b="0" dirty="0" smtClean="0">
                <a:solidFill>
                  <a:schemeClr val="tx1"/>
                </a:solidFill>
              </a:rPr>
              <a:t>Focus on family life priority. </a:t>
            </a:r>
            <a:r>
              <a:rPr lang="en" sz="1100" b="0" dirty="0" smtClean="0">
                <a:solidFill>
                  <a:schemeClr val="tx1"/>
                </a:solidFill>
              </a:rPr>
              <a:t>Show</a:t>
            </a:r>
            <a:r>
              <a:rPr lang="en" sz="1100" b="0" baseline="0" dirty="0" smtClean="0">
                <a:solidFill>
                  <a:schemeClr val="tx1"/>
                </a:solidFill>
              </a:rPr>
              <a:t> effects of cognitive decline on family</a:t>
            </a:r>
            <a:r>
              <a:rPr lang="en-US" sz="1100" b="0" dirty="0" smtClean="0">
                <a:solidFill>
                  <a:schemeClr val="tx1"/>
                </a:solidFill>
              </a:rPr>
              <a:t> and the </a:t>
            </a:r>
            <a:r>
              <a:rPr lang="en" sz="1100" b="0" baseline="0" dirty="0" smtClean="0">
                <a:solidFill>
                  <a:schemeClr val="tx1"/>
                </a:solidFill>
              </a:rPr>
              <a:t>personal and financial burdens of becoming a caregiver</a:t>
            </a:r>
            <a:r>
              <a:rPr lang="en-US" sz="1100" b="0" baseline="0" dirty="0" smtClean="0">
                <a:solidFill>
                  <a:schemeClr val="tx1"/>
                </a:solidFill>
              </a:rPr>
              <a:t>.</a:t>
            </a:r>
            <a:endParaRPr lang="en" sz="1100" b="0" dirty="0" smtClean="0">
              <a:solidFill>
                <a:schemeClr val="tx1"/>
              </a:solidFill>
            </a:endParaRPr>
          </a:p>
          <a:p>
            <a:pPr marL="171450" lvl="0" indent="-171450">
              <a:spcBef>
                <a:spcPts val="0"/>
              </a:spcBef>
              <a:buFont typeface="Arial"/>
              <a:buChar char="•"/>
            </a:pPr>
            <a:endParaRPr lang="en" sz="1100" b="0" dirty="0" smtClean="0">
              <a:solidFill>
                <a:schemeClr val="tx1"/>
              </a:solidFill>
            </a:endParaRPr>
          </a:p>
          <a:p>
            <a:pPr lvl="0">
              <a:spcBef>
                <a:spcPts val="0"/>
              </a:spcBef>
            </a:pPr>
            <a:r>
              <a:rPr lang="en" sz="1100" b="1" dirty="0" smtClean="0">
                <a:solidFill>
                  <a:schemeClr val="tx1"/>
                </a:solidFill>
              </a:rPr>
              <a:t>SPEAKER’S NOTES</a:t>
            </a:r>
            <a:endParaRPr lang="en" sz="1100" b="0" dirty="0" smtClean="0">
              <a:solidFill>
                <a:schemeClr val="tx1"/>
              </a:solidFill>
            </a:endParaRPr>
          </a:p>
          <a:p>
            <a:pPr marL="171450" lvl="0" indent="-171450">
              <a:spcBef>
                <a:spcPts val="0"/>
              </a:spcBef>
              <a:buFont typeface="Arial"/>
              <a:buChar char="•"/>
            </a:pPr>
            <a:r>
              <a:rPr lang="en" sz="1100" b="0" dirty="0" smtClean="0">
                <a:solidFill>
                  <a:schemeClr val="tx1"/>
                </a:solidFill>
              </a:rPr>
              <a:t>One aspect of a severe health issue we don’t always consider is the impact it might have on our families. Family members may not be prepared or expect to become caregivers personally and/or financially.</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12</a:t>
            </a:fld>
            <a:endParaRPr lang="en-US" dirty="0"/>
          </a:p>
        </p:txBody>
      </p:sp>
    </p:spTree>
    <p:extLst>
      <p:ext uri="{BB962C8B-B14F-4D97-AF65-F5344CB8AC3E}">
        <p14:creationId xmlns:p14="http://schemas.microsoft.com/office/powerpoint/2010/main" val="113573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000" b="1" dirty="0" smtClean="0">
                <a:solidFill>
                  <a:schemeClr val="tx1"/>
                </a:solidFill>
              </a:rPr>
              <a:t>OBJECTIVE</a:t>
            </a:r>
          </a:p>
          <a:p>
            <a:pPr lvl="0">
              <a:spcBef>
                <a:spcPts val="0"/>
              </a:spcBef>
            </a:pPr>
            <a:r>
              <a:rPr lang="en-US" sz="1000" b="0" dirty="0" smtClean="0">
                <a:solidFill>
                  <a:schemeClr val="tx1"/>
                </a:solidFill>
              </a:rPr>
              <a:t>Focus on family life priority. </a:t>
            </a:r>
            <a:r>
              <a:rPr lang="en" sz="1000" b="0" dirty="0" smtClean="0">
                <a:solidFill>
                  <a:schemeClr val="tx1"/>
                </a:solidFill>
              </a:rPr>
              <a:t>Show</a:t>
            </a:r>
            <a:r>
              <a:rPr lang="en" sz="1000" b="0" baseline="0" dirty="0" smtClean="0">
                <a:solidFill>
                  <a:schemeClr val="tx1"/>
                </a:solidFill>
              </a:rPr>
              <a:t> effects of cognitive decline on family</a:t>
            </a:r>
            <a:r>
              <a:rPr lang="en-US" sz="1000" b="0" dirty="0" smtClean="0">
                <a:solidFill>
                  <a:schemeClr val="tx1"/>
                </a:solidFill>
              </a:rPr>
              <a:t> and the </a:t>
            </a:r>
            <a:r>
              <a:rPr lang="en" sz="1000" b="0" baseline="0" dirty="0" smtClean="0">
                <a:solidFill>
                  <a:schemeClr val="tx1"/>
                </a:solidFill>
              </a:rPr>
              <a:t>personal and financial burdens of becoming a caregiver</a:t>
            </a:r>
            <a:r>
              <a:rPr lang="en-US" sz="1000" b="0" baseline="0" dirty="0" smtClean="0">
                <a:solidFill>
                  <a:schemeClr val="tx1"/>
                </a:solidFill>
              </a:rPr>
              <a:t>.</a:t>
            </a:r>
            <a:endParaRPr lang="en" sz="1000" b="0" dirty="0" smtClean="0">
              <a:solidFill>
                <a:schemeClr val="tx1"/>
              </a:solidFill>
            </a:endParaRPr>
          </a:p>
          <a:p>
            <a:pPr marL="0" indent="0">
              <a:buFont typeface="Arial"/>
              <a:buNone/>
            </a:pPr>
            <a:endParaRPr lang="en-US" sz="1000" b="1" dirty="0" smtClean="0">
              <a:solidFill>
                <a:schemeClr val="tx1"/>
              </a:solidFill>
            </a:endParaRPr>
          </a:p>
          <a:p>
            <a:pPr marL="0" indent="0">
              <a:buFont typeface="Arial"/>
              <a:buNone/>
            </a:pPr>
            <a:r>
              <a:rPr lang="en-US" sz="1000" b="1" dirty="0" smtClean="0">
                <a:solidFill>
                  <a:schemeClr val="tx1"/>
                </a:solidFill>
              </a:rPr>
              <a:t>SPEAKER’S NOTES</a:t>
            </a:r>
          </a:p>
          <a:p>
            <a:pPr marL="171450" indent="-171450">
              <a:buFont typeface="Arial"/>
              <a:buChar char="•"/>
            </a:pPr>
            <a:r>
              <a:rPr lang="en-US" sz="1000" b="0" dirty="0" smtClean="0">
                <a:solidFill>
                  <a:schemeClr val="tx1"/>
                </a:solidFill>
              </a:rPr>
              <a:t>Caregiving</a:t>
            </a:r>
            <a:r>
              <a:rPr lang="en-US" sz="1000" b="0" baseline="0" dirty="0" smtClean="0">
                <a:solidFill>
                  <a:schemeClr val="tx1"/>
                </a:solidFill>
              </a:rPr>
              <a:t> </a:t>
            </a:r>
            <a:r>
              <a:rPr lang="en" sz="1000" b="0" dirty="0" smtClean="0">
                <a:solidFill>
                  <a:schemeClr val="tx1"/>
                </a:solidFill>
              </a:rPr>
              <a:t>adds unforeseen personal and financial burdens</a:t>
            </a:r>
            <a:r>
              <a:rPr lang="en-US" sz="1000" b="0" baseline="0" dirty="0" smtClean="0">
                <a:solidFill>
                  <a:schemeClr val="tx1"/>
                </a:solidFill>
              </a:rPr>
              <a:t>, especially on people who are already in vulnerable positions. </a:t>
            </a:r>
          </a:p>
          <a:p>
            <a:pPr marL="173038" lvl="1" indent="-171450">
              <a:spcAft>
                <a:spcPts val="300"/>
              </a:spcAft>
              <a:buFont typeface="Arial"/>
              <a:buChar char="•"/>
            </a:pPr>
            <a:r>
              <a:rPr lang="en-US" sz="1000" dirty="0" smtClean="0">
                <a:solidFill>
                  <a:schemeClr val="tx1"/>
                </a:solidFill>
              </a:rPr>
              <a:t>The problem can be exacerba</a:t>
            </a:r>
            <a:r>
              <a:rPr lang="en-US" sz="1000" baseline="0" dirty="0" smtClean="0">
                <a:solidFill>
                  <a:schemeClr val="tx1"/>
                </a:solidFill>
              </a:rPr>
              <a:t>ted if their families aren’t trained or prepared to handle their finances.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13</a:t>
            </a:fld>
            <a:endParaRPr lang="en-US" dirty="0"/>
          </a:p>
        </p:txBody>
      </p:sp>
    </p:spTree>
    <p:extLst>
      <p:ext uri="{BB962C8B-B14F-4D97-AF65-F5344CB8AC3E}">
        <p14:creationId xmlns:p14="http://schemas.microsoft.com/office/powerpoint/2010/main" val="253876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100" dirty="0" smtClean="0">
                <a:solidFill>
                  <a:srgbClr val="000000"/>
                </a:solidFill>
              </a:rPr>
              <a:t>OBJECTIVE</a:t>
            </a:r>
          </a:p>
          <a:p>
            <a:pPr lvl="0">
              <a:spcBef>
                <a:spcPts val="0"/>
              </a:spcBef>
            </a:pPr>
            <a:r>
              <a:rPr lang="en" sz="1100" b="0" dirty="0" smtClean="0">
                <a:solidFill>
                  <a:srgbClr val="000000"/>
                </a:solidFill>
              </a:rPr>
              <a:t>Highlight the difficulties women specifically might have as caregivers; emphasize importance of bringing them into the client-advisor relationship.</a:t>
            </a:r>
            <a:r>
              <a:rPr lang="en-US" sz="1100" b="0" dirty="0" smtClean="0">
                <a:solidFill>
                  <a:srgbClr val="000000"/>
                </a:solidFill>
              </a:rPr>
              <a:t> [Build]</a:t>
            </a:r>
            <a:endParaRPr lang="en" sz="1100" b="0" dirty="0" smtClean="0">
              <a:solidFill>
                <a:srgbClr val="000000"/>
              </a:solidFill>
            </a:endParaRPr>
          </a:p>
          <a:p>
            <a:pPr lvl="0">
              <a:spcBef>
                <a:spcPts val="0"/>
              </a:spcBef>
            </a:pPr>
            <a:endParaRPr lang="en" sz="1100" b="0" dirty="0" smtClean="0">
              <a:solidFill>
                <a:srgbClr val="000000"/>
              </a:solidFill>
            </a:endParaRPr>
          </a:p>
          <a:p>
            <a:pPr lvl="0">
              <a:spcBef>
                <a:spcPts val="0"/>
              </a:spcBef>
            </a:pPr>
            <a:r>
              <a:rPr lang="en" sz="1100" dirty="0" smtClean="0">
                <a:solidFill>
                  <a:srgbClr val="000000"/>
                </a:solidFill>
              </a:rPr>
              <a:t>SPEAKER’S NOTES</a:t>
            </a:r>
          </a:p>
          <a:p>
            <a:pPr marL="171450" indent="-171450">
              <a:buFont typeface="Arial"/>
              <a:buChar char="•"/>
            </a:pPr>
            <a:r>
              <a:rPr lang="en" sz="1100" b="0" dirty="0" smtClean="0">
                <a:solidFill>
                  <a:srgbClr val="000000"/>
                </a:solidFill>
              </a:rPr>
              <a:t>Statistically, many women outlive men but often do not have a primary relationship with the financial advisor.</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14</a:t>
            </a:fld>
            <a:endParaRPr lang="en-US" dirty="0"/>
          </a:p>
        </p:txBody>
      </p:sp>
    </p:spTree>
    <p:extLst>
      <p:ext uri="{BB962C8B-B14F-4D97-AF65-F5344CB8AC3E}">
        <p14:creationId xmlns:p14="http://schemas.microsoft.com/office/powerpoint/2010/main" val="388429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100" dirty="0" smtClean="0">
                <a:solidFill>
                  <a:srgbClr val="000000"/>
                </a:solidFill>
              </a:rPr>
              <a:t>OBJECTIVE</a:t>
            </a:r>
          </a:p>
          <a:p>
            <a:pPr lvl="0">
              <a:spcBef>
                <a:spcPts val="0"/>
              </a:spcBef>
            </a:pPr>
            <a:r>
              <a:rPr lang="en" sz="1100" b="0" dirty="0" smtClean="0">
                <a:solidFill>
                  <a:srgbClr val="000000"/>
                </a:solidFill>
              </a:rPr>
              <a:t>Highlight the difficulties women specifically might have as caregivers; emphasize importance of bringing them into the client-advisor relationship.</a:t>
            </a:r>
          </a:p>
          <a:p>
            <a:pPr lvl="0">
              <a:spcBef>
                <a:spcPts val="0"/>
              </a:spcBef>
            </a:pPr>
            <a:endParaRPr lang="en" sz="1100" b="0" dirty="0" smtClean="0">
              <a:solidFill>
                <a:srgbClr val="000000"/>
              </a:solidFill>
            </a:endParaRPr>
          </a:p>
          <a:p>
            <a:pPr lvl="0">
              <a:spcBef>
                <a:spcPts val="0"/>
              </a:spcBef>
            </a:pPr>
            <a:r>
              <a:rPr lang="en" sz="1100" dirty="0" smtClean="0">
                <a:solidFill>
                  <a:srgbClr val="000000"/>
                </a:solidFill>
              </a:rPr>
              <a:t>SPEAKER’S NOTES</a:t>
            </a:r>
          </a:p>
          <a:p>
            <a:pPr marL="171450" indent="-171450">
              <a:buFont typeface="Arial"/>
              <a:buChar char="•"/>
            </a:pPr>
            <a:r>
              <a:rPr lang="en" sz="1100" b="0" dirty="0" smtClean="0">
                <a:solidFill>
                  <a:srgbClr val="000000"/>
                </a:solidFill>
              </a:rPr>
              <a:t>In the case of cognitive decline, women often become the primary caregivers for the affected person. In an already difficult personal situation, adding on the burden of sorting through finances can be extremely difficult without a full understanding of that person’s financial picture.</a:t>
            </a:r>
            <a:endParaRPr lang="en-US" sz="1100" b="0" dirty="0" smtClean="0">
              <a:solidFill>
                <a:srgbClr val="000000"/>
              </a:solidFill>
            </a:endParaRPr>
          </a:p>
          <a:p>
            <a:pPr marL="171450" indent="-171450">
              <a:buFont typeface="Arial"/>
              <a:buChar char="•"/>
            </a:pPr>
            <a:r>
              <a:rPr lang="en-US" sz="1100" b="0" dirty="0" smtClean="0">
                <a:solidFill>
                  <a:srgbClr val="000000"/>
                </a:solidFill>
              </a:rPr>
              <a:t>Not</a:t>
            </a:r>
            <a:r>
              <a:rPr lang="en-US" sz="1100" b="0" baseline="0" dirty="0" smtClean="0">
                <a:solidFill>
                  <a:srgbClr val="000000"/>
                </a:solidFill>
              </a:rPr>
              <a:t> only can caregiving affect spouses, but it can also affect adult daughters. Caregiving has a significant impact on earning potential and other benefits like health insurance and retirement savings.</a:t>
            </a:r>
          </a:p>
          <a:p>
            <a:pPr marL="171450" indent="-171450">
              <a:buFont typeface="Arial"/>
              <a:buChar char="•"/>
            </a:pPr>
            <a:r>
              <a:rPr lang="en" sz="1100" b="0" dirty="0" smtClean="0">
                <a:solidFill>
                  <a:srgbClr val="000000"/>
                </a:solidFill>
              </a:rPr>
              <a:t>For women here today, establishing a relationship with an advisor early can alleviate the burden and better prepare everyone in your family for possible health complications in the future.</a:t>
            </a:r>
            <a:endParaRPr lang="en-US" sz="11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15</a:t>
            </a:fld>
            <a:endParaRPr lang="en-US" dirty="0"/>
          </a:p>
        </p:txBody>
      </p:sp>
    </p:spTree>
    <p:extLst>
      <p:ext uri="{BB962C8B-B14F-4D97-AF65-F5344CB8AC3E}">
        <p14:creationId xmlns:p14="http://schemas.microsoft.com/office/powerpoint/2010/main" val="156733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000" dirty="0" smtClean="0">
                <a:solidFill>
                  <a:srgbClr val="000000"/>
                </a:solidFill>
              </a:rPr>
              <a:t>OBJECTIVE</a:t>
            </a:r>
          </a:p>
          <a:p>
            <a:pPr lvl="0">
              <a:spcBef>
                <a:spcPts val="0"/>
              </a:spcBef>
            </a:pPr>
            <a:r>
              <a:rPr lang="en-US" sz="1000" b="0" dirty="0" smtClean="0">
                <a:solidFill>
                  <a:srgbClr val="000000"/>
                </a:solidFill>
              </a:rPr>
              <a:t>Focus on finance life priority. </a:t>
            </a:r>
            <a:r>
              <a:rPr lang="en" sz="1000" b="0" dirty="0" smtClean="0">
                <a:solidFill>
                  <a:srgbClr val="000000"/>
                </a:solidFill>
              </a:rPr>
              <a:t>Show</a:t>
            </a:r>
            <a:r>
              <a:rPr lang="en" sz="1000" b="0" baseline="0" dirty="0" smtClean="0">
                <a:solidFill>
                  <a:srgbClr val="000000"/>
                </a:solidFill>
              </a:rPr>
              <a:t> the financial impacts of cognitive decline</a:t>
            </a:r>
            <a:r>
              <a:rPr lang="en-US" sz="1000" b="0" baseline="0" dirty="0" smtClean="0">
                <a:solidFill>
                  <a:srgbClr val="000000"/>
                </a:solidFill>
              </a:rPr>
              <a:t>.</a:t>
            </a:r>
            <a:endParaRPr lang="en" sz="1000" b="0" baseline="0" dirty="0" smtClean="0">
              <a:solidFill>
                <a:srgbClr val="000000"/>
              </a:solidFill>
            </a:endParaRPr>
          </a:p>
          <a:p>
            <a:pPr marL="171450" lvl="0" indent="-171450">
              <a:spcBef>
                <a:spcPts val="0"/>
              </a:spcBef>
              <a:buFont typeface="Arial"/>
              <a:buChar char="•"/>
            </a:pPr>
            <a:endParaRPr lang="en" sz="1000" b="0" dirty="0" smtClean="0">
              <a:solidFill>
                <a:srgbClr val="000000"/>
              </a:solidFill>
            </a:endParaRPr>
          </a:p>
          <a:p>
            <a:pPr lvl="0">
              <a:spcBef>
                <a:spcPts val="0"/>
              </a:spcBef>
            </a:pPr>
            <a:r>
              <a:rPr lang="en" sz="1000" dirty="0" smtClean="0">
                <a:solidFill>
                  <a:srgbClr val="000000"/>
                </a:solidFill>
              </a:rPr>
              <a:t>SPEAKER’S NOTES</a:t>
            </a:r>
          </a:p>
          <a:p>
            <a:pPr marL="173038" lvl="1" indent="-171450">
              <a:spcAft>
                <a:spcPts val="300"/>
              </a:spcAft>
              <a:buFont typeface="Arial"/>
              <a:buChar char="•"/>
            </a:pPr>
            <a:r>
              <a:rPr lang="en-US" sz="1000" b="0" dirty="0" smtClean="0">
                <a:solidFill>
                  <a:srgbClr val="000000"/>
                </a:solidFill>
              </a:rPr>
              <a:t>A</a:t>
            </a:r>
            <a:r>
              <a:rPr lang="en" sz="1000" b="0" dirty="0" smtClean="0">
                <a:solidFill>
                  <a:srgbClr val="000000"/>
                </a:solidFill>
              </a:rPr>
              <a:t> lot of people might not realize how much it really costs to receive medical treatment and attention for cognitive decline and might not be prepared for a big wave of medical bills to hit.</a:t>
            </a:r>
            <a:endParaRPr lang="en-US" b="0" dirty="0" smtClean="0"/>
          </a:p>
          <a:p>
            <a:pPr marL="1588" lvl="1" indent="0">
              <a:spcAft>
                <a:spcPts val="300"/>
              </a:spcAft>
              <a:buFont typeface="Arial"/>
              <a:buNone/>
            </a:pPr>
            <a:endParaRPr lang="en-US" sz="10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16</a:t>
            </a:fld>
            <a:endParaRPr lang="en-US" dirty="0"/>
          </a:p>
        </p:txBody>
      </p:sp>
    </p:spTree>
    <p:extLst>
      <p:ext uri="{BB962C8B-B14F-4D97-AF65-F5344CB8AC3E}">
        <p14:creationId xmlns:p14="http://schemas.microsoft.com/office/powerpoint/2010/main" val="179292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100" dirty="0" smtClean="0">
                <a:solidFill>
                  <a:srgbClr val="000000"/>
                </a:solidFill>
              </a:rPr>
              <a:t>OBJECTIVE</a:t>
            </a:r>
          </a:p>
          <a:p>
            <a:pPr lvl="0">
              <a:spcBef>
                <a:spcPts val="0"/>
              </a:spcBef>
            </a:pPr>
            <a:r>
              <a:rPr lang="en-US" sz="1100" b="0" dirty="0" smtClean="0">
                <a:solidFill>
                  <a:srgbClr val="000000"/>
                </a:solidFill>
              </a:rPr>
              <a:t>Focus on finance life priority. </a:t>
            </a:r>
            <a:r>
              <a:rPr lang="en" sz="1100" b="0" dirty="0" smtClean="0">
                <a:solidFill>
                  <a:srgbClr val="000000"/>
                </a:solidFill>
              </a:rPr>
              <a:t>Show</a:t>
            </a:r>
            <a:r>
              <a:rPr lang="en" sz="1100" b="0" baseline="0" dirty="0" smtClean="0">
                <a:solidFill>
                  <a:srgbClr val="000000"/>
                </a:solidFill>
              </a:rPr>
              <a:t> the financial impacts of cognitive decline</a:t>
            </a:r>
            <a:r>
              <a:rPr lang="en-US" sz="1100" b="0" baseline="0" dirty="0" smtClean="0">
                <a:solidFill>
                  <a:srgbClr val="000000"/>
                </a:solidFill>
              </a:rPr>
              <a:t>. [Build]</a:t>
            </a:r>
            <a:endParaRPr lang="en" sz="1100" b="0" baseline="0" dirty="0" smtClean="0">
              <a:solidFill>
                <a:srgbClr val="000000"/>
              </a:solidFill>
            </a:endParaRPr>
          </a:p>
          <a:p>
            <a:pPr marL="171450" lvl="0" indent="-171450">
              <a:spcBef>
                <a:spcPts val="0"/>
              </a:spcBef>
              <a:buFont typeface="Arial"/>
              <a:buChar char="•"/>
            </a:pPr>
            <a:endParaRPr lang="en" sz="1100" b="0" dirty="0" smtClean="0">
              <a:solidFill>
                <a:srgbClr val="000000"/>
              </a:solidFill>
            </a:endParaRPr>
          </a:p>
          <a:p>
            <a:pPr lvl="0">
              <a:spcBef>
                <a:spcPts val="0"/>
              </a:spcBef>
            </a:pPr>
            <a:r>
              <a:rPr lang="en" sz="1100" dirty="0" smtClean="0">
                <a:solidFill>
                  <a:srgbClr val="000000"/>
                </a:solidFill>
              </a:rPr>
              <a:t>SPEAKER’S NOTES</a:t>
            </a:r>
          </a:p>
          <a:p>
            <a:pPr marL="171450" indent="-171450">
              <a:buFont typeface="Arial"/>
              <a:buChar char="•"/>
            </a:pPr>
            <a:r>
              <a:rPr lang="en-US" sz="1100" b="0" dirty="0" smtClean="0">
                <a:solidFill>
                  <a:srgbClr val="000000"/>
                </a:solidFill>
              </a:rPr>
              <a:t>Given the high cost of healthcare, serious health problems are retirees’ greatest financial worry in retirement.</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17</a:t>
            </a:fld>
            <a:endParaRPr lang="en-US" dirty="0"/>
          </a:p>
        </p:txBody>
      </p:sp>
    </p:spTree>
    <p:extLst>
      <p:ext uri="{BB962C8B-B14F-4D97-AF65-F5344CB8AC3E}">
        <p14:creationId xmlns:p14="http://schemas.microsoft.com/office/powerpoint/2010/main" val="128498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pPr>
            <a:r>
              <a:rPr lang="en" sz="1000" dirty="0" smtClean="0">
                <a:solidFill>
                  <a:srgbClr val="000000"/>
                </a:solidFill>
              </a:rPr>
              <a:t>OBJECTIVE</a:t>
            </a:r>
          </a:p>
          <a:p>
            <a:pPr lvl="0">
              <a:spcBef>
                <a:spcPts val="0"/>
              </a:spcBef>
            </a:pPr>
            <a:r>
              <a:rPr lang="en-US" sz="1000" b="0" dirty="0" smtClean="0">
                <a:solidFill>
                  <a:srgbClr val="000000"/>
                </a:solidFill>
              </a:rPr>
              <a:t>Focus on finance life priority. </a:t>
            </a:r>
            <a:r>
              <a:rPr lang="en" sz="1000" b="0" dirty="0" smtClean="0">
                <a:solidFill>
                  <a:srgbClr val="000000"/>
                </a:solidFill>
              </a:rPr>
              <a:t>Show</a:t>
            </a:r>
            <a:r>
              <a:rPr lang="en" sz="1000" b="0" baseline="0" dirty="0" smtClean="0">
                <a:solidFill>
                  <a:srgbClr val="000000"/>
                </a:solidFill>
              </a:rPr>
              <a:t> the financial impacts of cognitive decline</a:t>
            </a:r>
            <a:r>
              <a:rPr lang="en-US" sz="1000" b="0" baseline="0" dirty="0" smtClean="0">
                <a:solidFill>
                  <a:srgbClr val="000000"/>
                </a:solidFill>
              </a:rPr>
              <a:t>.</a:t>
            </a:r>
            <a:endParaRPr lang="en" sz="1000" b="0" baseline="0" dirty="0" smtClean="0">
              <a:solidFill>
                <a:srgbClr val="000000"/>
              </a:solidFill>
            </a:endParaRPr>
          </a:p>
          <a:p>
            <a:pPr marL="171450" lvl="0" indent="-171450">
              <a:spcBef>
                <a:spcPts val="0"/>
              </a:spcBef>
              <a:buFont typeface="Arial"/>
              <a:buChar char="•"/>
            </a:pPr>
            <a:endParaRPr lang="en" sz="1000" b="0" dirty="0" smtClean="0">
              <a:solidFill>
                <a:srgbClr val="000000"/>
              </a:solidFill>
            </a:endParaRPr>
          </a:p>
          <a:p>
            <a:pPr lvl="0">
              <a:spcBef>
                <a:spcPts val="0"/>
              </a:spcBef>
            </a:pPr>
            <a:r>
              <a:rPr lang="en" sz="1000" dirty="0" smtClean="0">
                <a:solidFill>
                  <a:srgbClr val="000000"/>
                </a:solidFill>
              </a:rPr>
              <a:t>SPEAKER’S NOTES</a:t>
            </a:r>
          </a:p>
          <a:p>
            <a:pPr marL="173038" lvl="1" indent="-171450">
              <a:spcAft>
                <a:spcPts val="300"/>
              </a:spcAft>
              <a:buFont typeface="Arial"/>
              <a:buChar char="•"/>
            </a:pPr>
            <a:r>
              <a:rPr lang="en" sz="1000" b="0" dirty="0" smtClean="0">
                <a:solidFill>
                  <a:srgbClr val="000000"/>
                </a:solidFill>
              </a:rPr>
              <a:t>In addition</a:t>
            </a:r>
            <a:r>
              <a:rPr lang="en-US" sz="1000" b="0" dirty="0" smtClean="0">
                <a:solidFill>
                  <a:srgbClr val="000000"/>
                </a:solidFill>
              </a:rPr>
              <a:t> to</a:t>
            </a:r>
            <a:r>
              <a:rPr lang="en-US" sz="1000" b="0" baseline="0" dirty="0" smtClean="0">
                <a:solidFill>
                  <a:srgbClr val="000000"/>
                </a:solidFill>
              </a:rPr>
              <a:t> paying medical bills</a:t>
            </a:r>
            <a:r>
              <a:rPr lang="en" sz="1000" b="0" dirty="0" smtClean="0">
                <a:solidFill>
                  <a:srgbClr val="000000"/>
                </a:solidFill>
              </a:rPr>
              <a:t>, predators and elder abuse are unfortunately too common. Elderly victims of fraud have suffered average losses of $30,000, with some individuals losing over $100,000.</a:t>
            </a:r>
            <a:endParaRPr lang="en-US" sz="1000" b="0" dirty="0" smtClean="0">
              <a:solidFill>
                <a:srgbClr val="000000"/>
              </a:solidFill>
            </a:endParaRPr>
          </a:p>
          <a:p>
            <a:pPr marL="173038" lvl="1" indent="-171450">
              <a:spcAft>
                <a:spcPts val="300"/>
              </a:spcAft>
              <a:buFont typeface="Arial"/>
              <a:buChar char="•"/>
            </a:pPr>
            <a:r>
              <a:rPr lang="en-US" sz="1000" b="0" dirty="0" smtClean="0">
                <a:solidFill>
                  <a:srgbClr val="000000"/>
                </a:solidFill>
              </a:rPr>
              <a:t>Merrill</a:t>
            </a:r>
            <a:r>
              <a:rPr lang="en-US" sz="1000" b="0" baseline="0" dirty="0" smtClean="0">
                <a:solidFill>
                  <a:srgbClr val="000000"/>
                </a:solidFill>
              </a:rPr>
              <a:t> </a:t>
            </a:r>
            <a:r>
              <a:rPr lang="en-US" sz="1000" b="0" dirty="0" smtClean="0">
                <a:solidFill>
                  <a:srgbClr val="000000"/>
                </a:solidFill>
              </a:rPr>
              <a:t>Lynch can help you</a:t>
            </a:r>
            <a:r>
              <a:rPr lang="en-US" sz="1000" b="0" baseline="0" dirty="0" smtClean="0">
                <a:solidFill>
                  <a:srgbClr val="000000"/>
                </a:solidFill>
              </a:rPr>
              <a:t> prepare for and avoid these high costs through </a:t>
            </a:r>
            <a:r>
              <a:rPr lang="en-US" sz="1000" b="0" dirty="0" smtClean="0">
                <a:solidFill>
                  <a:srgbClr val="000000"/>
                </a:solidFill>
              </a:rPr>
              <a:t>investment</a:t>
            </a:r>
            <a:r>
              <a:rPr lang="en-US" sz="1000" b="0" baseline="0" dirty="0" smtClean="0">
                <a:solidFill>
                  <a:srgbClr val="000000"/>
                </a:solidFill>
              </a:rPr>
              <a:t> strategies based on your goals.</a:t>
            </a:r>
          </a:p>
          <a:p>
            <a:pPr marL="1588" marR="0" lvl="1" indent="0" algn="l" defTabSz="914400" rtl="0" eaLnBrk="0" fontAlgn="base" latinLnBrk="0" hangingPunct="0">
              <a:lnSpc>
                <a:spcPct val="100000"/>
              </a:lnSpc>
              <a:spcBef>
                <a:spcPts val="0"/>
              </a:spcBef>
              <a:spcAft>
                <a:spcPts val="300"/>
              </a:spcAft>
              <a:buClrTx/>
              <a:buSzTx/>
              <a:buFont typeface="Arial"/>
              <a:buNone/>
              <a:tabLst/>
              <a:defRPr/>
            </a:pPr>
            <a:endParaRPr lang="en-US" sz="1000" b="0" baseline="0" dirty="0" smtClean="0">
              <a:solidFill>
                <a:srgbClr val="000000"/>
              </a:solidFill>
            </a:endParaRPr>
          </a:p>
          <a:p>
            <a:pPr marL="1588" marR="0" lvl="1" indent="0" algn="l" defTabSz="914400" rtl="0" eaLnBrk="0" fontAlgn="base" latinLnBrk="0" hangingPunct="0">
              <a:lnSpc>
                <a:spcPct val="100000"/>
              </a:lnSpc>
              <a:spcBef>
                <a:spcPts val="0"/>
              </a:spcBef>
              <a:spcAft>
                <a:spcPts val="300"/>
              </a:spcAft>
              <a:buClrTx/>
              <a:buSzTx/>
              <a:buFont typeface="Arial"/>
              <a:buNone/>
              <a:tabLst/>
              <a:defRPr/>
            </a:pPr>
            <a:r>
              <a:rPr lang="en-US" sz="1000" b="0" baseline="0" dirty="0" smtClean="0">
                <a:solidFill>
                  <a:srgbClr val="000000"/>
                </a:solidFill>
              </a:rPr>
              <a:t>Source: </a:t>
            </a:r>
            <a:r>
              <a:rPr lang="en-US" sz="1000" dirty="0" smtClean="0">
                <a:solidFill>
                  <a:schemeClr val="accent1">
                    <a:lumMod val="50000"/>
                  </a:schemeClr>
                </a:solidFill>
                <a:latin typeface="+mn-lt"/>
              </a:rPr>
              <a:t>Merrill Lynch Research Study, “Addressing Memory &amp; Your Family.” 2015.</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18</a:t>
            </a:fld>
            <a:endParaRPr lang="en-US" dirty="0"/>
          </a:p>
        </p:txBody>
      </p:sp>
    </p:spTree>
    <p:extLst>
      <p:ext uri="{BB962C8B-B14F-4D97-AF65-F5344CB8AC3E}">
        <p14:creationId xmlns:p14="http://schemas.microsoft.com/office/powerpoint/2010/main" val="3993178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000" b="1" dirty="0" smtClean="0">
                <a:solidFill>
                  <a:srgbClr val="000000"/>
                </a:solidFill>
              </a:rPr>
              <a:t>OBJECTIVE</a:t>
            </a:r>
          </a:p>
          <a:p>
            <a:pPr lvl="0">
              <a:spcBef>
                <a:spcPts val="0"/>
              </a:spcBef>
              <a:buNone/>
            </a:pPr>
            <a:r>
              <a:rPr lang="en-US" sz="1000" b="0" dirty="0" smtClean="0">
                <a:solidFill>
                  <a:srgbClr val="000000"/>
                </a:solidFill>
              </a:rPr>
              <a:t>Communicate </a:t>
            </a:r>
            <a:r>
              <a:rPr lang="en" sz="1000" b="0" baseline="0" dirty="0" smtClean="0">
                <a:solidFill>
                  <a:srgbClr val="000000"/>
                </a:solidFill>
              </a:rPr>
              <a:t>the effects of cognitive decline on other life priorities, allowing audience to reflect </a:t>
            </a:r>
            <a:r>
              <a:rPr lang="en-US" sz="1000" b="0" baseline="0" dirty="0" smtClean="0">
                <a:solidFill>
                  <a:srgbClr val="000000"/>
                </a:solidFill>
              </a:rPr>
              <a:t>personally.</a:t>
            </a:r>
            <a:endParaRPr lang="en" sz="1000" b="0" baseline="0" dirty="0" smtClean="0">
              <a:solidFill>
                <a:srgbClr val="000000"/>
              </a:solidFill>
            </a:endParaRPr>
          </a:p>
          <a:p>
            <a:pPr lvl="0">
              <a:spcBef>
                <a:spcPts val="0"/>
              </a:spcBef>
              <a:buNone/>
            </a:pPr>
            <a:endParaRPr lang="en" sz="1000" b="0" dirty="0" smtClean="0">
              <a:solidFill>
                <a:srgbClr val="000000"/>
              </a:solidFill>
            </a:endParaRPr>
          </a:p>
          <a:p>
            <a:pPr lvl="0">
              <a:spcBef>
                <a:spcPts val="0"/>
              </a:spcBef>
              <a:buNone/>
            </a:pPr>
            <a:r>
              <a:rPr lang="en" sz="1000" b="1" dirty="0" smtClean="0">
                <a:solidFill>
                  <a:srgbClr val="000000"/>
                </a:solidFill>
              </a:rPr>
              <a:t>SPEAKER’S NOTES</a:t>
            </a:r>
          </a:p>
          <a:p>
            <a:pPr marL="171450" indent="-171450">
              <a:buFont typeface="Arial"/>
              <a:buChar char="•"/>
            </a:pPr>
            <a:r>
              <a:rPr lang="en" sz="1000" b="0" dirty="0" smtClean="0">
                <a:solidFill>
                  <a:srgbClr val="000000"/>
                </a:solidFill>
              </a:rPr>
              <a:t>While family and finances are the</a:t>
            </a:r>
            <a:r>
              <a:rPr lang="en" sz="1000" b="0" baseline="0" dirty="0" smtClean="0">
                <a:solidFill>
                  <a:srgbClr val="000000"/>
                </a:solidFill>
              </a:rPr>
              <a:t> areas of life </a:t>
            </a:r>
            <a:r>
              <a:rPr lang="en" sz="1000" b="0" dirty="0" smtClean="0">
                <a:solidFill>
                  <a:srgbClr val="000000"/>
                </a:solidFill>
              </a:rPr>
              <a:t>most directly impacted</a:t>
            </a:r>
            <a:r>
              <a:rPr lang="en" sz="1000" b="0" baseline="0" dirty="0" smtClean="0">
                <a:solidFill>
                  <a:srgbClr val="000000"/>
                </a:solidFill>
              </a:rPr>
              <a:t> </a:t>
            </a:r>
            <a:r>
              <a:rPr lang="en" sz="1000" b="0" dirty="0" smtClean="0">
                <a:solidFill>
                  <a:srgbClr val="000000"/>
                </a:solidFill>
              </a:rPr>
              <a:t>by cognitive decline, other areas</a:t>
            </a:r>
            <a:r>
              <a:rPr lang="en" sz="1000" b="0" baseline="0" dirty="0" smtClean="0">
                <a:solidFill>
                  <a:srgbClr val="000000"/>
                </a:solidFill>
              </a:rPr>
              <a:t> </a:t>
            </a:r>
            <a:r>
              <a:rPr lang="en" sz="1000" b="0" dirty="0" smtClean="0">
                <a:solidFill>
                  <a:srgbClr val="000000"/>
                </a:solidFill>
              </a:rPr>
              <a:t>can certainly change as well.</a:t>
            </a:r>
            <a:endParaRPr lang="en-US" sz="1000" b="0" dirty="0" smtClean="0">
              <a:solidFill>
                <a:srgbClr val="000000"/>
              </a:solidFill>
            </a:endParaRPr>
          </a:p>
          <a:p>
            <a:pPr marL="171450" indent="-171450">
              <a:buFont typeface="Arial"/>
              <a:buChar char="•"/>
            </a:pPr>
            <a:r>
              <a:rPr lang="en-US" sz="1000" b="0" i="1" dirty="0" smtClean="0">
                <a:solidFill>
                  <a:srgbClr val="000000"/>
                </a:solidFill>
              </a:rPr>
              <a:t>[Note</a:t>
            </a:r>
            <a:r>
              <a:rPr lang="en-US" sz="1000" b="0" i="1" baseline="0" dirty="0" smtClean="0">
                <a:solidFill>
                  <a:srgbClr val="000000"/>
                </a:solidFill>
              </a:rPr>
              <a:t> to advisor: engage audience in moment of personal reflection]</a:t>
            </a:r>
            <a:r>
              <a:rPr lang="en-US" sz="1000" b="0" baseline="0" dirty="0" smtClean="0">
                <a:solidFill>
                  <a:srgbClr val="000000"/>
                </a:solidFill>
              </a:rPr>
              <a:t> </a:t>
            </a:r>
            <a:r>
              <a:rPr lang="en-US" sz="1000" b="0" u="none" dirty="0" smtClean="0">
                <a:solidFill>
                  <a:srgbClr val="000000"/>
                </a:solidFill>
              </a:rPr>
              <a:t>Take a minute to jot down some</a:t>
            </a:r>
            <a:r>
              <a:rPr lang="en-US" sz="1000" b="0" u="none" baseline="0" dirty="0" smtClean="0">
                <a:solidFill>
                  <a:srgbClr val="000000"/>
                </a:solidFill>
              </a:rPr>
              <a:t> c</a:t>
            </a:r>
            <a:r>
              <a:rPr lang="en-US" sz="1000" b="0" u="none" dirty="0" smtClean="0">
                <a:solidFill>
                  <a:srgbClr val="000000"/>
                </a:solidFill>
              </a:rPr>
              <a:t>onsiderations</a:t>
            </a:r>
            <a:r>
              <a:rPr lang="en-US" sz="1000" b="0" u="none" baseline="0" dirty="0" smtClean="0">
                <a:solidFill>
                  <a:srgbClr val="000000"/>
                </a:solidFill>
              </a:rPr>
              <a:t> </a:t>
            </a:r>
            <a:r>
              <a:rPr lang="en-US" sz="1000" b="0" dirty="0" smtClean="0">
                <a:solidFill>
                  <a:srgbClr val="000000"/>
                </a:solidFill>
              </a:rPr>
              <a:t>in the context of your own</a:t>
            </a:r>
            <a:r>
              <a:rPr lang="en-US" sz="1000" b="0" baseline="0" dirty="0" smtClean="0">
                <a:solidFill>
                  <a:srgbClr val="000000"/>
                </a:solidFill>
              </a:rPr>
              <a:t> life</a:t>
            </a:r>
            <a:r>
              <a:rPr lang="en-US" sz="1000" b="0" dirty="0" smtClean="0">
                <a:solidFill>
                  <a:srgbClr val="000000"/>
                </a:solidFill>
              </a:rPr>
              <a:t>. Some examples might be:</a:t>
            </a:r>
          </a:p>
          <a:p>
            <a:pPr marL="398463" lvl="3" indent="-171450"/>
            <a:r>
              <a:rPr lang="en-US" sz="1000" b="0" dirty="0" smtClean="0">
                <a:solidFill>
                  <a:srgbClr val="000000"/>
                </a:solidFill>
              </a:rPr>
              <a:t>[Work] </a:t>
            </a:r>
            <a:r>
              <a:rPr lang="en" sz="1000" b="0" dirty="0" smtClean="0">
                <a:solidFill>
                  <a:srgbClr val="000000"/>
                </a:solidFill>
              </a:rPr>
              <a:t>How would a diagnosis on you or a family member impact the ability to work? </a:t>
            </a:r>
            <a:endParaRPr lang="en-US" sz="1000" b="0" dirty="0" smtClean="0">
              <a:solidFill>
                <a:srgbClr val="000000"/>
              </a:solidFill>
            </a:endParaRPr>
          </a:p>
          <a:p>
            <a:pPr marL="398463" lvl="3" indent="-171450">
              <a:spcBef>
                <a:spcPts val="0"/>
              </a:spcBef>
              <a:buFont typeface="Arial"/>
              <a:buChar char="•"/>
            </a:pPr>
            <a:r>
              <a:rPr lang="en-US" sz="1000" b="0" dirty="0" smtClean="0">
                <a:solidFill>
                  <a:srgbClr val="000000"/>
                </a:solidFill>
              </a:rPr>
              <a:t>[Home] </a:t>
            </a:r>
            <a:r>
              <a:rPr lang="en" sz="1000" b="0" dirty="0" smtClean="0">
                <a:solidFill>
                  <a:srgbClr val="000000"/>
                </a:solidFill>
              </a:rPr>
              <a:t>If you or an affected family member chooses to age at home, is the home age friendly? </a:t>
            </a:r>
            <a:endParaRPr lang="en-US" sz="1000" b="0" dirty="0" smtClean="0">
              <a:solidFill>
                <a:srgbClr val="000000"/>
              </a:solidFill>
            </a:endParaRPr>
          </a:p>
          <a:p>
            <a:pPr marL="398463" lvl="3" indent="-171450">
              <a:spcBef>
                <a:spcPts val="0"/>
              </a:spcBef>
              <a:buFont typeface="Arial"/>
              <a:buChar char="•"/>
            </a:pPr>
            <a:r>
              <a:rPr lang="en-US" sz="1000" b="0" dirty="0" smtClean="0">
                <a:solidFill>
                  <a:srgbClr val="000000"/>
                </a:solidFill>
              </a:rPr>
              <a:t>[Leisure] </a:t>
            </a:r>
            <a:r>
              <a:rPr lang="en" sz="1000" b="0" dirty="0" smtClean="0">
                <a:solidFill>
                  <a:srgbClr val="000000"/>
                </a:solidFill>
              </a:rPr>
              <a:t>How might cognitive decline inhibit you from doing things you once enjoyed? </a:t>
            </a:r>
            <a:endParaRPr lang="en-US" sz="1000" b="0" dirty="0" smtClean="0">
              <a:solidFill>
                <a:srgbClr val="000000"/>
              </a:solidFill>
            </a:endParaRPr>
          </a:p>
          <a:p>
            <a:pPr marL="398463" lvl="3" indent="-171450">
              <a:spcBef>
                <a:spcPts val="0"/>
              </a:spcBef>
              <a:buFont typeface="Arial"/>
              <a:buChar char="•"/>
            </a:pPr>
            <a:r>
              <a:rPr lang="en-US" sz="1000" b="0" dirty="0" smtClean="0">
                <a:solidFill>
                  <a:srgbClr val="000000"/>
                </a:solidFill>
              </a:rPr>
              <a:t>[Giving] </a:t>
            </a:r>
            <a:r>
              <a:rPr lang="en" sz="1000" b="0" dirty="0" smtClean="0">
                <a:solidFill>
                  <a:srgbClr val="000000"/>
                </a:solidFill>
              </a:rPr>
              <a:t>How would you or your family member wish to communicate values and life lessons to loved ones? </a:t>
            </a:r>
            <a:endParaRPr lang="en-US" sz="1000" b="0" dirty="0" smtClean="0">
              <a:solidFill>
                <a:srgbClr val="000000"/>
              </a:solidFill>
            </a:endParaRPr>
          </a:p>
          <a:p>
            <a:pPr marL="171450" lvl="0" indent="-171450">
              <a:spcBef>
                <a:spcPts val="0"/>
              </a:spcBef>
              <a:buFont typeface="Arial"/>
              <a:buChar char="•"/>
            </a:pPr>
            <a:r>
              <a:rPr lang="en" sz="1000" b="0" dirty="0" smtClean="0">
                <a:solidFill>
                  <a:srgbClr val="000000"/>
                </a:solidFill>
              </a:rPr>
              <a:t>These</a:t>
            </a:r>
            <a:r>
              <a:rPr lang="en" sz="1000" b="0" baseline="0" dirty="0" smtClean="0">
                <a:solidFill>
                  <a:srgbClr val="000000"/>
                </a:solidFill>
              </a:rPr>
              <a:t> might not be questions you’ve considered before, but they are all things that I think about as a financial advisor in assessing your life holistically to develop a financial strategy that works for you.</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19</a:t>
            </a:fld>
            <a:endParaRPr lang="en-US" dirty="0"/>
          </a:p>
        </p:txBody>
      </p:sp>
    </p:spTree>
    <p:extLst>
      <p:ext uri="{BB962C8B-B14F-4D97-AF65-F5344CB8AC3E}">
        <p14:creationId xmlns:p14="http://schemas.microsoft.com/office/powerpoint/2010/main" val="379271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300"/>
              </a:spcAft>
              <a:buClrTx/>
              <a:buSzTx/>
              <a:buFontTx/>
              <a:buNone/>
              <a:tabLst/>
              <a:defRPr/>
            </a:pPr>
            <a:r>
              <a:rPr lang="en-US" dirty="0" smtClean="0">
                <a:solidFill>
                  <a:srgbClr val="000000"/>
                </a:solidFill>
              </a:rPr>
              <a:t>DISCLOSURE </a:t>
            </a:r>
            <a:r>
              <a:rPr lang="en-US" b="0" dirty="0" smtClean="0">
                <a:solidFill>
                  <a:srgbClr val="000000"/>
                </a:solidFill>
              </a:rPr>
              <a:t>(Note: Hold slide up long enough for the audience to read through the entire page.)</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a:t>
            </a:fld>
            <a:endParaRPr lang="en-US" dirty="0"/>
          </a:p>
        </p:txBody>
      </p:sp>
    </p:spTree>
    <p:extLst>
      <p:ext uri="{BB962C8B-B14F-4D97-AF65-F5344CB8AC3E}">
        <p14:creationId xmlns:p14="http://schemas.microsoft.com/office/powerpoint/2010/main" val="2915474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normAutofit/>
          </a:bodyPr>
          <a:lstStyle/>
          <a:p>
            <a:pPr lvl="0">
              <a:spcBef>
                <a:spcPts val="0"/>
              </a:spcBef>
              <a:buNone/>
            </a:pPr>
            <a:r>
              <a:rPr lang="en" sz="1000" b="1" dirty="0" smtClean="0">
                <a:solidFill>
                  <a:srgbClr val="000000"/>
                </a:solidFill>
              </a:rPr>
              <a:t>O</a:t>
            </a:r>
            <a:r>
              <a:rPr lang="en" sz="1000" b="1" baseline="0" dirty="0" smtClean="0">
                <a:solidFill>
                  <a:srgbClr val="000000"/>
                </a:solidFill>
              </a:rPr>
              <a:t>BJECTIVE</a:t>
            </a:r>
            <a:br>
              <a:rPr lang="en" sz="1000" b="1" baseline="0" dirty="0" smtClean="0">
                <a:solidFill>
                  <a:srgbClr val="000000"/>
                </a:solidFill>
              </a:rPr>
            </a:br>
            <a:r>
              <a:rPr lang="en" sz="1000" b="0" baseline="0" dirty="0" smtClean="0">
                <a:solidFill>
                  <a:srgbClr val="000000"/>
                </a:solidFill>
              </a:rPr>
              <a:t>Provide </a:t>
            </a:r>
            <a:r>
              <a:rPr lang="en-US" sz="1000" b="0" baseline="0" dirty="0" smtClean="0">
                <a:solidFill>
                  <a:srgbClr val="000000"/>
                </a:solidFill>
              </a:rPr>
              <a:t>action steps for the audience to implement individually and with their families. </a:t>
            </a:r>
            <a:r>
              <a:rPr lang="en-US" sz="1000" b="0" dirty="0" smtClean="0">
                <a:solidFill>
                  <a:srgbClr val="000000"/>
                </a:solidFill>
              </a:rPr>
              <a:t>[Build]</a:t>
            </a:r>
            <a:endParaRPr lang="en" sz="1000" b="1" baseline="0" dirty="0" smtClean="0">
              <a:solidFill>
                <a:srgbClr val="000000"/>
              </a:solidFill>
            </a:endParaRPr>
          </a:p>
          <a:p>
            <a:pPr lvl="0">
              <a:spcBef>
                <a:spcPts val="0"/>
              </a:spcBef>
              <a:buNone/>
            </a:pPr>
            <a:endParaRPr lang="en-US" sz="1000" b="1" baseline="0" dirty="0" smtClean="0">
              <a:solidFill>
                <a:srgbClr val="000000"/>
              </a:solidFill>
            </a:endParaRPr>
          </a:p>
          <a:p>
            <a:pPr lvl="0">
              <a:spcBef>
                <a:spcPts val="0"/>
              </a:spcBef>
              <a:buNone/>
            </a:pPr>
            <a:r>
              <a:rPr lang="en" sz="1000" b="1" baseline="0" dirty="0" smtClean="0">
                <a:solidFill>
                  <a:srgbClr val="000000"/>
                </a:solidFill>
              </a:rPr>
              <a:t>SPEAKER’S NOTES</a:t>
            </a:r>
            <a:endParaRPr lang="en" sz="1000" b="1" dirty="0" smtClean="0">
              <a:solidFill>
                <a:srgbClr val="000000"/>
              </a:solidFill>
            </a:endParaRPr>
          </a:p>
          <a:p>
            <a:pPr marL="171450" lvl="0" indent="-171450">
              <a:buFont typeface="Arial"/>
              <a:buChar char="•"/>
            </a:pPr>
            <a:r>
              <a:rPr lang="en" sz="1000" b="0" dirty="0" smtClean="0">
                <a:solidFill>
                  <a:srgbClr val="000000"/>
                </a:solidFill>
              </a:rPr>
              <a:t>After</a:t>
            </a:r>
            <a:r>
              <a:rPr lang="en" sz="1000" b="0" baseline="0" dirty="0" smtClean="0">
                <a:solidFill>
                  <a:srgbClr val="000000"/>
                </a:solidFill>
              </a:rPr>
              <a:t> hearing more about what cognitive decline is and how it can affect you personally, you might be </a:t>
            </a:r>
            <a:r>
              <a:rPr lang="en-US" sz="1000" b="0" baseline="0" dirty="0" smtClean="0">
                <a:solidFill>
                  <a:srgbClr val="000000"/>
                </a:solidFill>
              </a:rPr>
              <a:t>wondering </a:t>
            </a:r>
            <a:r>
              <a:rPr lang="en-US" sz="1000" b="0" dirty="0" smtClean="0">
                <a:solidFill>
                  <a:srgbClr val="000000"/>
                </a:solidFill>
              </a:rPr>
              <a:t>what to do now. </a:t>
            </a:r>
            <a:endParaRPr lang="en-US" sz="10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20</a:t>
            </a:fld>
            <a:endParaRPr lang="en-US" dirty="0"/>
          </a:p>
        </p:txBody>
      </p:sp>
    </p:spTree>
    <p:extLst>
      <p:ext uri="{BB962C8B-B14F-4D97-AF65-F5344CB8AC3E}">
        <p14:creationId xmlns:p14="http://schemas.microsoft.com/office/powerpoint/2010/main" val="3434878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000" b="1" dirty="0" smtClean="0">
                <a:solidFill>
                  <a:srgbClr val="000000"/>
                </a:solidFill>
              </a:rPr>
              <a:t>O</a:t>
            </a:r>
            <a:r>
              <a:rPr lang="en" sz="1000" b="1" baseline="0" dirty="0" smtClean="0">
                <a:solidFill>
                  <a:srgbClr val="000000"/>
                </a:solidFill>
              </a:rPr>
              <a:t>BJECTIVE</a:t>
            </a:r>
            <a:br>
              <a:rPr lang="en" sz="1000" b="1" baseline="0" dirty="0" smtClean="0">
                <a:solidFill>
                  <a:srgbClr val="000000"/>
                </a:solidFill>
              </a:rPr>
            </a:br>
            <a:r>
              <a:rPr lang="en" sz="1000" b="0" baseline="0" dirty="0" smtClean="0">
                <a:solidFill>
                  <a:srgbClr val="000000"/>
                </a:solidFill>
              </a:rPr>
              <a:t>Provide </a:t>
            </a:r>
            <a:r>
              <a:rPr lang="en-US" sz="1000" b="0" baseline="0" dirty="0" smtClean="0">
                <a:solidFill>
                  <a:srgbClr val="000000"/>
                </a:solidFill>
              </a:rPr>
              <a:t>action steps for the audience to implement individually and with their families.</a:t>
            </a:r>
            <a:endParaRPr lang="en" sz="1000" b="1" baseline="0" dirty="0" smtClean="0">
              <a:solidFill>
                <a:srgbClr val="000000"/>
              </a:solidFill>
            </a:endParaRPr>
          </a:p>
          <a:p>
            <a:pPr lvl="0">
              <a:spcBef>
                <a:spcPts val="0"/>
              </a:spcBef>
              <a:buNone/>
            </a:pPr>
            <a:endParaRPr lang="en" sz="1000" b="0" baseline="0" dirty="0" smtClean="0">
              <a:solidFill>
                <a:srgbClr val="000000"/>
              </a:solidFill>
            </a:endParaRPr>
          </a:p>
          <a:p>
            <a:pPr lvl="0">
              <a:spcBef>
                <a:spcPts val="0"/>
              </a:spcBef>
              <a:buNone/>
            </a:pPr>
            <a:r>
              <a:rPr lang="en" sz="1000" b="1" baseline="0" dirty="0" smtClean="0">
                <a:solidFill>
                  <a:srgbClr val="000000"/>
                </a:solidFill>
              </a:rPr>
              <a:t>SPEAKER’S NOTES</a:t>
            </a:r>
            <a:endParaRPr lang="en" sz="1000" b="1" dirty="0" smtClean="0">
              <a:solidFill>
                <a:srgbClr val="000000"/>
              </a:solidFill>
            </a:endParaRPr>
          </a:p>
          <a:p>
            <a:pPr marL="171450" lvl="0" indent="-171450">
              <a:spcBef>
                <a:spcPts val="0"/>
              </a:spcBef>
              <a:buFont typeface="Arial"/>
              <a:buChar char="•"/>
            </a:pPr>
            <a:r>
              <a:rPr lang="en-US" sz="1000" b="0" dirty="0" smtClean="0">
                <a:solidFill>
                  <a:srgbClr val="000000"/>
                </a:solidFill>
              </a:rPr>
              <a:t>Start by talking with the people closest to you: your family. Have an open conversation with them. Address questions such as:</a:t>
            </a:r>
          </a:p>
          <a:p>
            <a:pPr marL="398463" marR="0" lvl="3" indent="-171450" algn="l" defTabSz="914400" rtl="0" eaLnBrk="0" fontAlgn="base" latinLnBrk="0" hangingPunct="0">
              <a:lnSpc>
                <a:spcPct val="100000"/>
              </a:lnSpc>
              <a:spcBef>
                <a:spcPts val="0"/>
              </a:spcBef>
              <a:spcAft>
                <a:spcPts val="800"/>
              </a:spcAft>
              <a:buClrTx/>
              <a:buSzTx/>
              <a:buFont typeface="Arial"/>
              <a:buChar char="•"/>
              <a:tabLst/>
              <a:defRPr/>
            </a:pPr>
            <a:r>
              <a:rPr lang="en" sz="1000" b="0" dirty="0" smtClean="0">
                <a:solidFill>
                  <a:srgbClr val="000000"/>
                </a:solidFill>
              </a:rPr>
              <a:t>Does cognitive decline run in your family?</a:t>
            </a:r>
            <a:r>
              <a:rPr lang="en-US" sz="1000" b="0" dirty="0" smtClean="0">
                <a:solidFill>
                  <a:srgbClr val="000000"/>
                </a:solidFill>
              </a:rPr>
              <a:t> </a:t>
            </a:r>
          </a:p>
          <a:p>
            <a:pPr marL="398463" lvl="3" indent="-171450"/>
            <a:r>
              <a:rPr lang="en-US" sz="1000" b="0" dirty="0" smtClean="0">
                <a:solidFill>
                  <a:srgbClr val="000000"/>
                </a:solidFill>
              </a:rPr>
              <a:t>Who</a:t>
            </a:r>
            <a:r>
              <a:rPr lang="en-US" sz="1000" b="0" baseline="0" dirty="0" smtClean="0">
                <a:solidFill>
                  <a:srgbClr val="000000"/>
                </a:solidFill>
              </a:rPr>
              <a:t> do you support financially now? Would they be impacted if something happened to you? </a:t>
            </a:r>
          </a:p>
          <a:p>
            <a:pPr marL="398463" lvl="3" indent="-171450"/>
            <a:r>
              <a:rPr lang="en-US" sz="1000" b="0" dirty="0" smtClean="0">
                <a:solidFill>
                  <a:srgbClr val="000000"/>
                </a:solidFill>
              </a:rPr>
              <a:t>To what extent have you involved your children</a:t>
            </a:r>
            <a:r>
              <a:rPr lang="en-US" sz="1000" b="0" baseline="0" dirty="0" smtClean="0">
                <a:solidFill>
                  <a:srgbClr val="000000"/>
                </a:solidFill>
              </a:rPr>
              <a:t> in your finances? </a:t>
            </a:r>
          </a:p>
          <a:p>
            <a:pPr marL="398463" lvl="3" indent="-171450"/>
            <a:r>
              <a:rPr lang="en-US" sz="1000" b="0" baseline="0" dirty="0" smtClean="0">
                <a:solidFill>
                  <a:srgbClr val="000000"/>
                </a:solidFill>
              </a:rPr>
              <a:t>Have you shared your wishes with your family? </a:t>
            </a:r>
            <a:endParaRPr lang="en-US" sz="1000" b="0" dirty="0" smtClean="0">
              <a:solidFill>
                <a:srgbClr val="000000"/>
              </a:solidFill>
            </a:endParaRPr>
          </a:p>
          <a:p>
            <a:pPr marL="171450" lvl="0" indent="-171450">
              <a:spcBef>
                <a:spcPts val="0"/>
              </a:spcBef>
              <a:buFont typeface="Arial"/>
              <a:buChar char="•"/>
            </a:pPr>
            <a:r>
              <a:rPr lang="en-US" sz="1000" b="0" dirty="0" smtClean="0">
                <a:solidFill>
                  <a:srgbClr val="000000"/>
                </a:solidFill>
              </a:rPr>
              <a:t>At Merrill Lynch, we provide a Family Album as a resource to help you document answers to questions like these and record other financial information. It can become an extremely helpful reference for you and your family as you have these conversations.</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21</a:t>
            </a:fld>
            <a:endParaRPr lang="en-US" dirty="0"/>
          </a:p>
        </p:txBody>
      </p:sp>
    </p:spTree>
    <p:extLst>
      <p:ext uri="{BB962C8B-B14F-4D97-AF65-F5344CB8AC3E}">
        <p14:creationId xmlns:p14="http://schemas.microsoft.com/office/powerpoint/2010/main" val="349740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normAutofit lnSpcReduction="10000"/>
          </a:bodyPr>
          <a:lstStyle/>
          <a:p>
            <a:pPr lvl="0">
              <a:spcBef>
                <a:spcPts val="0"/>
              </a:spcBef>
              <a:buNone/>
            </a:pPr>
            <a:r>
              <a:rPr lang="en" sz="1000" b="1" dirty="0" smtClean="0">
                <a:solidFill>
                  <a:srgbClr val="000000"/>
                </a:solidFill>
              </a:rPr>
              <a:t>O</a:t>
            </a:r>
            <a:r>
              <a:rPr lang="en" sz="1000" b="1" baseline="0" dirty="0" smtClean="0">
                <a:solidFill>
                  <a:srgbClr val="000000"/>
                </a:solidFill>
              </a:rPr>
              <a:t>BJECTIVE</a:t>
            </a:r>
            <a:br>
              <a:rPr lang="en" sz="1000" b="1" baseline="0" dirty="0" smtClean="0">
                <a:solidFill>
                  <a:srgbClr val="000000"/>
                </a:solidFill>
              </a:rPr>
            </a:br>
            <a:r>
              <a:rPr lang="en" sz="1000" b="0" baseline="0" dirty="0" smtClean="0">
                <a:solidFill>
                  <a:srgbClr val="000000"/>
                </a:solidFill>
              </a:rPr>
              <a:t>Provide </a:t>
            </a:r>
            <a:r>
              <a:rPr lang="en-US" sz="1000" b="0" baseline="0" dirty="0" smtClean="0">
                <a:solidFill>
                  <a:srgbClr val="000000"/>
                </a:solidFill>
              </a:rPr>
              <a:t>action steps for the audience to implement individually and with their families.</a:t>
            </a:r>
            <a:endParaRPr lang="en" sz="1000" b="1" baseline="0" dirty="0" smtClean="0">
              <a:solidFill>
                <a:srgbClr val="000000"/>
              </a:solidFill>
            </a:endParaRPr>
          </a:p>
          <a:p>
            <a:pPr lvl="0" rtl="0">
              <a:spcBef>
                <a:spcPts val="0"/>
              </a:spcBef>
              <a:buNone/>
            </a:pPr>
            <a:endParaRPr lang="en-US" sz="1000" b="0" dirty="0" smtClean="0">
              <a:solidFill>
                <a:srgbClr val="000000"/>
              </a:solidFill>
            </a:endParaRPr>
          </a:p>
          <a:p>
            <a:pPr lvl="0" rtl="0">
              <a:spcBef>
                <a:spcPts val="0"/>
              </a:spcBef>
              <a:buNone/>
            </a:pPr>
            <a:r>
              <a:rPr lang="en-US" sz="1000" b="1" dirty="0" smtClean="0">
                <a:solidFill>
                  <a:srgbClr val="000000"/>
                </a:solidFill>
              </a:rPr>
              <a:t>SPEAKER’S NOTES</a:t>
            </a:r>
          </a:p>
          <a:p>
            <a:pPr marL="171450" marR="0" lvl="0" indent="-171450" algn="l" defTabSz="914400" rtl="0" eaLnBrk="0" fontAlgn="base" latinLnBrk="0" hangingPunct="0">
              <a:lnSpc>
                <a:spcPct val="100000"/>
              </a:lnSpc>
              <a:spcBef>
                <a:spcPts val="0"/>
              </a:spcBef>
              <a:spcAft>
                <a:spcPts val="300"/>
              </a:spcAft>
              <a:buClrTx/>
              <a:buSzTx/>
              <a:buFont typeface="Arial"/>
              <a:buChar char="•"/>
              <a:tabLst/>
              <a:defRPr/>
            </a:pPr>
            <a:r>
              <a:rPr lang="en-US" sz="1000" b="0" dirty="0" smtClean="0">
                <a:solidFill>
                  <a:srgbClr val="000000"/>
                </a:solidFill>
              </a:rPr>
              <a:t>Additionally, take</a:t>
            </a:r>
            <a:r>
              <a:rPr lang="en-US" sz="1000" b="0" baseline="0" dirty="0" smtClean="0">
                <a:solidFill>
                  <a:srgbClr val="000000"/>
                </a:solidFill>
              </a:rPr>
              <a:t> steps to cover all your bases. Work together with your family to assess your needs and make it easy to support you if necessary. </a:t>
            </a:r>
            <a:endParaRPr lang="en-US" sz="1000" b="0" dirty="0" smtClean="0">
              <a:solidFill>
                <a:srgbClr val="000000"/>
              </a:solidFill>
            </a:endParaRPr>
          </a:p>
          <a:p>
            <a:pPr marL="398463" lvl="3" indent="-171450" rtl="0">
              <a:spcBef>
                <a:spcPts val="0"/>
              </a:spcBef>
              <a:buFont typeface="Arial"/>
              <a:buChar char="•"/>
            </a:pPr>
            <a:r>
              <a:rPr lang="en-US" sz="1000" b="0" i="1" dirty="0" smtClean="0">
                <a:solidFill>
                  <a:srgbClr val="000000"/>
                </a:solidFill>
              </a:rPr>
              <a:t>Assign powe</a:t>
            </a:r>
            <a:r>
              <a:rPr lang="en-US" sz="1000" b="0" i="1" baseline="0" dirty="0" smtClean="0">
                <a:solidFill>
                  <a:srgbClr val="000000"/>
                </a:solidFill>
              </a:rPr>
              <a:t>r of attorney to someone you trust. </a:t>
            </a:r>
            <a:r>
              <a:rPr lang="en-US" sz="1000" b="0" dirty="0" smtClean="0">
                <a:solidFill>
                  <a:srgbClr val="000000"/>
                </a:solidFill>
              </a:rPr>
              <a:t>Make this </a:t>
            </a:r>
            <a:r>
              <a:rPr lang="en" sz="1000" b="0" dirty="0" smtClean="0">
                <a:solidFill>
                  <a:srgbClr val="000000"/>
                </a:solidFill>
              </a:rPr>
              <a:t>person aware of your financial situation and wishes</a:t>
            </a:r>
            <a:r>
              <a:rPr lang="en-US" sz="1000" b="0" dirty="0" smtClean="0">
                <a:solidFill>
                  <a:srgbClr val="000000"/>
                </a:solidFill>
              </a:rPr>
              <a:t>. </a:t>
            </a:r>
            <a:r>
              <a:rPr lang="en" sz="1000" b="0" dirty="0" smtClean="0">
                <a:solidFill>
                  <a:srgbClr val="000000"/>
                </a:solidFill>
              </a:rPr>
              <a:t>Putting faith in a trusted loved one beforehand can ease worries later.</a:t>
            </a:r>
            <a:endParaRPr lang="en-US" sz="1000" b="0" dirty="0" smtClean="0">
              <a:solidFill>
                <a:srgbClr val="000000"/>
              </a:solidFill>
            </a:endParaRPr>
          </a:p>
          <a:p>
            <a:pPr marL="398463" marR="0" lvl="3" indent="-171450" algn="l" defTabSz="914400" rtl="0" eaLnBrk="0" fontAlgn="base" latinLnBrk="0" hangingPunct="0">
              <a:lnSpc>
                <a:spcPct val="100000"/>
              </a:lnSpc>
              <a:spcBef>
                <a:spcPts val="0"/>
              </a:spcBef>
              <a:spcAft>
                <a:spcPts val="800"/>
              </a:spcAft>
              <a:buClrTx/>
              <a:buSzTx/>
              <a:buFont typeface="Arial"/>
              <a:buChar char="•"/>
              <a:tabLst/>
              <a:defRPr/>
            </a:pPr>
            <a:r>
              <a:rPr lang="en-US" sz="1000" i="1" baseline="0" dirty="0" smtClean="0">
                <a:solidFill>
                  <a:schemeClr val="tx1"/>
                </a:solidFill>
              </a:rPr>
              <a:t>Insure</a:t>
            </a:r>
            <a:r>
              <a:rPr lang="en-US" sz="1000" i="1" dirty="0" smtClean="0">
                <a:solidFill>
                  <a:schemeClr val="tx1"/>
                </a:solidFill>
              </a:rPr>
              <a:t> long-term care services</a:t>
            </a:r>
            <a:r>
              <a:rPr lang="en-US" sz="1000" dirty="0" smtClean="0">
                <a:solidFill>
                  <a:schemeClr val="tx1"/>
                </a:solidFill>
              </a:rPr>
              <a:t>. </a:t>
            </a:r>
            <a:r>
              <a:rPr lang="en-US" sz="1000" dirty="0" smtClean="0">
                <a:solidFill>
                  <a:srgbClr val="000000"/>
                </a:solidFill>
              </a:rPr>
              <a:t>Consider services you might need in the future, like personal care, home modifications, caregiver training, or assisted living.</a:t>
            </a:r>
            <a:endParaRPr lang="en-US" sz="1000" baseline="0" dirty="0" smtClean="0">
              <a:solidFill>
                <a:srgbClr val="000000"/>
              </a:solidFill>
            </a:endParaRPr>
          </a:p>
          <a:p>
            <a:pPr marL="398463" marR="0" lvl="3" indent="-171450" algn="l" defTabSz="914400" rtl="0" eaLnBrk="0" fontAlgn="base" latinLnBrk="0" hangingPunct="0">
              <a:lnSpc>
                <a:spcPct val="100000"/>
              </a:lnSpc>
              <a:spcBef>
                <a:spcPts val="0"/>
              </a:spcBef>
              <a:spcAft>
                <a:spcPts val="800"/>
              </a:spcAft>
              <a:buClrTx/>
              <a:buSzTx/>
              <a:buFont typeface="Arial"/>
              <a:buChar char="•"/>
              <a:tabLst/>
              <a:defRPr/>
            </a:pPr>
            <a:r>
              <a:rPr lang="en-US" sz="1000" i="1" dirty="0" smtClean="0">
                <a:solidFill>
                  <a:schemeClr val="tx1"/>
                </a:solidFill>
              </a:rPr>
              <a:t>Establish an estate plan</a:t>
            </a:r>
            <a:r>
              <a:rPr lang="en-US" sz="1000" dirty="0" smtClean="0">
                <a:solidFill>
                  <a:schemeClr val="tx1"/>
                </a:solidFill>
              </a:rPr>
              <a:t>. Keep your family informed of future financial goals, like transferring wealth to children or gifting.</a:t>
            </a:r>
          </a:p>
          <a:p>
            <a:pPr marL="398463" lvl="3" indent="-171450" rtl="0">
              <a:spcBef>
                <a:spcPts val="0"/>
              </a:spcBef>
              <a:buFont typeface="Arial"/>
              <a:buChar char="•"/>
            </a:pPr>
            <a:r>
              <a:rPr lang="en-US" sz="1000" b="0" i="1" dirty="0" smtClean="0">
                <a:solidFill>
                  <a:srgbClr val="000000"/>
                </a:solidFill>
              </a:rPr>
              <a:t>Invite your</a:t>
            </a:r>
            <a:r>
              <a:rPr lang="en-US" sz="1000" b="0" i="1" baseline="0" dirty="0" smtClean="0">
                <a:solidFill>
                  <a:srgbClr val="000000"/>
                </a:solidFill>
              </a:rPr>
              <a:t> family into conversations with your advisor.</a:t>
            </a:r>
            <a:r>
              <a:rPr lang="en-US" sz="1000" b="0" baseline="0" dirty="0" smtClean="0">
                <a:solidFill>
                  <a:srgbClr val="000000"/>
                </a:solidFill>
              </a:rPr>
              <a:t> </a:t>
            </a:r>
            <a:r>
              <a:rPr lang="en-US" sz="1000" b="0" dirty="0" smtClean="0">
                <a:solidFill>
                  <a:srgbClr val="000000"/>
                </a:solidFill>
              </a:rPr>
              <a:t>We want to</a:t>
            </a:r>
            <a:r>
              <a:rPr lang="en-US" sz="1000" b="0" baseline="0" dirty="0" smtClean="0">
                <a:solidFill>
                  <a:srgbClr val="000000"/>
                </a:solidFill>
              </a:rPr>
              <a:t> support you in planning for your future—that includes keeping your family in the loop where it may impact them. We can also</a:t>
            </a:r>
            <a:r>
              <a:rPr lang="en-US" sz="1000" b="0" dirty="0" smtClean="0">
                <a:solidFill>
                  <a:srgbClr val="000000"/>
                </a:solidFill>
              </a:rPr>
              <a:t> </a:t>
            </a:r>
            <a:r>
              <a:rPr lang="en-US" sz="1000" b="0" baseline="0" dirty="0" smtClean="0">
                <a:solidFill>
                  <a:srgbClr val="000000"/>
                </a:solidFill>
              </a:rPr>
              <a:t>address any of their questions directly. </a:t>
            </a:r>
            <a:endParaRPr lang="en-US" sz="1000" b="0" dirty="0" smtClean="0">
              <a:solidFill>
                <a:srgbClr val="000000"/>
              </a:solidFill>
            </a:endParaRPr>
          </a:p>
          <a:p>
            <a:pPr marL="398463" lvl="3" indent="-171450" rtl="0">
              <a:spcBef>
                <a:spcPts val="0"/>
              </a:spcBef>
              <a:buFont typeface="Arial"/>
              <a:buChar char="•"/>
            </a:pPr>
            <a:r>
              <a:rPr lang="en-US" sz="1000" b="0" i="1" baseline="0" dirty="0" smtClean="0">
                <a:solidFill>
                  <a:srgbClr val="000000"/>
                </a:solidFill>
              </a:rPr>
              <a:t>Fill out a contact authorization form. </a:t>
            </a:r>
            <a:r>
              <a:rPr lang="en-US" sz="1000" b="0" i="0" baseline="0" dirty="0" smtClean="0">
                <a:solidFill>
                  <a:srgbClr val="000000"/>
                </a:solidFill>
              </a:rPr>
              <a:t>This gives your advisor the authority </a:t>
            </a:r>
            <a:r>
              <a:rPr lang="en-US" sz="1000" b="0" i="0" baseline="0" dirty="0" smtClean="0">
                <a:solidFill>
                  <a:schemeClr val="tx1"/>
                </a:solidFill>
              </a:rPr>
              <a:t>to </a:t>
            </a:r>
            <a:r>
              <a:rPr lang="en-US" sz="1000" dirty="0" smtClean="0">
                <a:solidFill>
                  <a:schemeClr val="tx1"/>
                </a:solidFill>
              </a:rPr>
              <a:t>contact an authorized individual with questions about your health if</a:t>
            </a:r>
            <a:r>
              <a:rPr lang="en-US" sz="1000" baseline="0" dirty="0" smtClean="0">
                <a:solidFill>
                  <a:schemeClr val="tx1"/>
                </a:solidFill>
              </a:rPr>
              <a:t> there’s cause for concern. Planning in advance covers</a:t>
            </a:r>
            <a:r>
              <a:rPr lang="en-US" sz="1000" dirty="0" smtClean="0">
                <a:solidFill>
                  <a:schemeClr val="tx1"/>
                </a:solidFill>
              </a:rPr>
              <a:t> </a:t>
            </a:r>
            <a:r>
              <a:rPr lang="en-US" sz="1000" baseline="0" dirty="0" smtClean="0">
                <a:solidFill>
                  <a:schemeClr val="tx1"/>
                </a:solidFill>
              </a:rPr>
              <a:t>all your bases if you’re no longer able to handle your financial affairs on your own.</a:t>
            </a:r>
          </a:p>
          <a:p>
            <a:pPr marL="398463" lvl="3" indent="-171450"/>
            <a:r>
              <a:rPr lang="en-US" sz="1000" i="1" dirty="0" smtClean="0">
                <a:solidFill>
                  <a:schemeClr val="tx1"/>
                </a:solidFill>
              </a:rPr>
              <a:t>Capture goals in “Our Family Album.” </a:t>
            </a:r>
            <a:r>
              <a:rPr lang="en-US" sz="1000" dirty="0" smtClean="0">
                <a:solidFill>
                  <a:schemeClr val="tx1"/>
                </a:solidFill>
              </a:rPr>
              <a:t>Have all your goals</a:t>
            </a:r>
            <a:r>
              <a:rPr lang="en-US" sz="1000" baseline="0" dirty="0" smtClean="0">
                <a:solidFill>
                  <a:schemeClr val="tx1"/>
                </a:solidFill>
              </a:rPr>
              <a:t> and </a:t>
            </a:r>
            <a:r>
              <a:rPr lang="en-US" sz="1000" dirty="0" smtClean="0">
                <a:solidFill>
                  <a:schemeClr val="tx1"/>
                </a:solidFill>
              </a:rPr>
              <a:t>financial information in one place for easy access</a:t>
            </a:r>
            <a:r>
              <a:rPr lang="en-US" sz="1000" baseline="0" dirty="0" smtClean="0">
                <a:solidFill>
                  <a:schemeClr val="tx1"/>
                </a:solidFill>
              </a:rPr>
              <a:t> for your family. </a:t>
            </a:r>
          </a:p>
          <a:p>
            <a:pPr marL="398463" lvl="3" indent="-171450"/>
            <a:r>
              <a:rPr lang="en-US" sz="1000" b="0" i="1" dirty="0" smtClean="0">
                <a:solidFill>
                  <a:srgbClr val="000000"/>
                </a:solidFill>
              </a:rPr>
              <a:t>Finally,</a:t>
            </a:r>
            <a:r>
              <a:rPr lang="en-US" sz="1000" b="0" i="1" baseline="0" dirty="0" smtClean="0">
                <a:solidFill>
                  <a:srgbClr val="000000"/>
                </a:solidFill>
              </a:rPr>
              <a:t> o</a:t>
            </a:r>
            <a:r>
              <a:rPr lang="en-US" sz="1000" b="0" i="1" dirty="0" smtClean="0">
                <a:solidFill>
                  <a:srgbClr val="000000"/>
                </a:solidFill>
              </a:rPr>
              <a:t>rganize important</a:t>
            </a:r>
            <a:r>
              <a:rPr lang="en-US" sz="1000" b="0" i="1" baseline="0" dirty="0" smtClean="0">
                <a:solidFill>
                  <a:srgbClr val="000000"/>
                </a:solidFill>
              </a:rPr>
              <a:t> documents for easy access.</a:t>
            </a:r>
            <a:r>
              <a:rPr lang="en-US" sz="1000" b="0" baseline="0" dirty="0" smtClean="0">
                <a:solidFill>
                  <a:srgbClr val="000000"/>
                </a:solidFill>
              </a:rPr>
              <a:t> </a:t>
            </a:r>
            <a:r>
              <a:rPr lang="en-US" sz="1000" b="0" dirty="0" smtClean="0">
                <a:solidFill>
                  <a:srgbClr val="000000"/>
                </a:solidFill>
              </a:rPr>
              <a:t>All of these should</a:t>
            </a:r>
            <a:r>
              <a:rPr lang="en-US" sz="1000" b="0" baseline="0" dirty="0" smtClean="0">
                <a:solidFill>
                  <a:srgbClr val="000000"/>
                </a:solidFill>
              </a:rPr>
              <a:t> </a:t>
            </a:r>
            <a:r>
              <a:rPr lang="en" sz="1000" b="0" dirty="0" smtClean="0">
                <a:solidFill>
                  <a:srgbClr val="000000"/>
                </a:solidFill>
              </a:rPr>
              <a:t>be kept in a fireproof </a:t>
            </a:r>
            <a:r>
              <a:rPr lang="en-US" sz="1000" b="0" dirty="0" smtClean="0">
                <a:solidFill>
                  <a:srgbClr val="000000"/>
                </a:solidFill>
              </a:rPr>
              <a:t>safe that’s accessible</a:t>
            </a:r>
            <a:r>
              <a:rPr lang="en-US" sz="1000" b="0" baseline="0" dirty="0" smtClean="0">
                <a:solidFill>
                  <a:srgbClr val="000000"/>
                </a:solidFill>
              </a:rPr>
              <a:t> to people you trust</a:t>
            </a:r>
            <a:r>
              <a:rPr lang="en" sz="1000" b="0" dirty="0" smtClean="0">
                <a:solidFill>
                  <a:srgbClr val="000000"/>
                </a:solidFill>
              </a:rPr>
              <a:t>.</a:t>
            </a:r>
            <a:endParaRPr lang="en-US" sz="1000" b="0" dirty="0" smtClean="0">
              <a:solidFill>
                <a:srgbClr val="000000"/>
              </a:solidFill>
            </a:endParaRPr>
          </a:p>
          <a:p>
            <a:pPr marL="398463" lvl="3" indent="-171450" rtl="0">
              <a:spcBef>
                <a:spcPts val="0"/>
              </a:spcBef>
              <a:buFont typeface="Arial"/>
              <a:buChar char="•"/>
            </a:pPr>
            <a:endParaRPr lang="en" sz="1000" b="0" dirty="0" smtClean="0">
              <a:solidFill>
                <a:schemeClr val="tx1"/>
              </a:solidFill>
            </a:endParaRPr>
          </a:p>
          <a:p>
            <a:pPr marL="165100" lvl="0" indent="0" rtl="0">
              <a:spcBef>
                <a:spcPts val="0"/>
              </a:spcBef>
              <a:buSzPct val="100000"/>
              <a:buNone/>
            </a:pPr>
            <a:endParaRPr lang="en-US" sz="1000" b="0" dirty="0" smtClean="0">
              <a:solidFill>
                <a:srgbClr val="000000"/>
              </a:solidFill>
            </a:endParaRPr>
          </a:p>
          <a:p>
            <a:pPr lvl="0" rtl="0">
              <a:spcBef>
                <a:spcPts val="0"/>
              </a:spcBef>
              <a:buNone/>
            </a:pPr>
            <a:endParaRPr lang="en-US" sz="1000"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22</a:t>
            </a:fld>
            <a:endParaRPr lang="en-US" dirty="0"/>
          </a:p>
        </p:txBody>
      </p:sp>
    </p:spTree>
    <p:extLst>
      <p:ext uri="{BB962C8B-B14F-4D97-AF65-F5344CB8AC3E}">
        <p14:creationId xmlns:p14="http://schemas.microsoft.com/office/powerpoint/2010/main" val="219825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100" b="1" dirty="0" smtClean="0">
                <a:solidFill>
                  <a:srgbClr val="000000"/>
                </a:solidFill>
              </a:rPr>
              <a:t>O</a:t>
            </a:r>
            <a:r>
              <a:rPr lang="en" sz="1100" b="1" baseline="0" dirty="0" smtClean="0">
                <a:solidFill>
                  <a:srgbClr val="000000"/>
                </a:solidFill>
              </a:rPr>
              <a:t>BJECTIVE</a:t>
            </a:r>
            <a:br>
              <a:rPr lang="en" sz="1100" b="1" baseline="0" dirty="0" smtClean="0">
                <a:solidFill>
                  <a:srgbClr val="000000"/>
                </a:solidFill>
              </a:rPr>
            </a:br>
            <a:r>
              <a:rPr lang="en-US" sz="1100" b="0" baseline="0" dirty="0" smtClean="0">
                <a:solidFill>
                  <a:srgbClr val="000000"/>
                </a:solidFill>
              </a:rPr>
              <a:t>Show checklist resources to the audience.</a:t>
            </a:r>
            <a:endParaRPr lang="en" sz="1100" b="1" baseline="0" dirty="0" smtClean="0">
              <a:solidFill>
                <a:srgbClr val="000000"/>
              </a:solidFill>
            </a:endParaRPr>
          </a:p>
          <a:p>
            <a:pPr lvl="0" rtl="0">
              <a:spcBef>
                <a:spcPts val="0"/>
              </a:spcBef>
              <a:buNone/>
            </a:pPr>
            <a:endParaRPr lang="en-US" sz="1100" b="0" dirty="0" smtClean="0">
              <a:solidFill>
                <a:srgbClr val="000000"/>
              </a:solidFill>
            </a:endParaRPr>
          </a:p>
          <a:p>
            <a:pPr lvl="0" rtl="0">
              <a:spcBef>
                <a:spcPts val="0"/>
              </a:spcBef>
              <a:buNone/>
            </a:pPr>
            <a:r>
              <a:rPr lang="en-US" sz="1100" b="1" dirty="0" smtClean="0">
                <a:solidFill>
                  <a:srgbClr val="000000"/>
                </a:solidFill>
              </a:rPr>
              <a:t>SPEAKER’S NOTES</a:t>
            </a:r>
          </a:p>
          <a:p>
            <a:pPr marL="171450" marR="0" lvl="0" indent="-171450" algn="l" defTabSz="914400" rtl="0" eaLnBrk="0" fontAlgn="base" latinLnBrk="0" hangingPunct="0">
              <a:lnSpc>
                <a:spcPct val="100000"/>
              </a:lnSpc>
              <a:spcBef>
                <a:spcPts val="0"/>
              </a:spcBef>
              <a:spcAft>
                <a:spcPts val="300"/>
              </a:spcAft>
              <a:buClrTx/>
              <a:buSzTx/>
              <a:buFont typeface="Arial"/>
              <a:buChar char="•"/>
              <a:tabLst/>
              <a:defRPr/>
            </a:pPr>
            <a:r>
              <a:rPr lang="en-US" sz="1100" b="0" i="0" dirty="0" smtClean="0">
                <a:solidFill>
                  <a:srgbClr val="000000"/>
                </a:solidFill>
              </a:rPr>
              <a:t>Here</a:t>
            </a:r>
            <a:r>
              <a:rPr lang="en-US" sz="1100" b="0" i="0" baseline="0" dirty="0" smtClean="0">
                <a:solidFill>
                  <a:srgbClr val="000000"/>
                </a:solidFill>
              </a:rPr>
              <a:t> are some additional checklists provided by Merrill Lynch to assist</a:t>
            </a:r>
            <a:r>
              <a:rPr lang="en-US" sz="1100" b="0" i="0" dirty="0" smtClean="0">
                <a:solidFill>
                  <a:srgbClr val="000000"/>
                </a:solidFill>
              </a:rPr>
              <a:t> you in your </a:t>
            </a:r>
            <a:r>
              <a:rPr lang="en-US" sz="1100" b="0" i="0" baseline="0" dirty="0" smtClean="0">
                <a:solidFill>
                  <a:srgbClr val="000000"/>
                </a:solidFill>
              </a:rPr>
              <a:t>planning. They dive into more specific steps around the actions we suggest on the previous page. </a:t>
            </a:r>
            <a:endParaRPr lang="en-US" sz="1100" b="0" i="0" dirty="0" smtClean="0">
              <a:solidFill>
                <a:srgbClr val="000000"/>
              </a:solidFill>
            </a:endParaRPr>
          </a:p>
          <a:p>
            <a:pPr lvl="0" rtl="0">
              <a:spcBef>
                <a:spcPts val="0"/>
              </a:spcBef>
              <a:buNone/>
            </a:pPr>
            <a:endParaRPr lang="en-US" sz="1100" b="0" dirty="0" smtClean="0">
              <a:solidFill>
                <a:srgbClr val="000000"/>
              </a:solidFill>
            </a:endParaRPr>
          </a:p>
          <a:p>
            <a:pPr lvl="0" rtl="0">
              <a:spcBef>
                <a:spcPts val="0"/>
              </a:spcBef>
              <a:buNone/>
            </a:pPr>
            <a:endParaRPr lang="en-US" sz="1100"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23</a:t>
            </a:fld>
            <a:endParaRPr lang="en-US" dirty="0"/>
          </a:p>
        </p:txBody>
      </p:sp>
    </p:spTree>
    <p:extLst>
      <p:ext uri="{BB962C8B-B14F-4D97-AF65-F5344CB8AC3E}">
        <p14:creationId xmlns:p14="http://schemas.microsoft.com/office/powerpoint/2010/main" val="334821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rtl="0">
              <a:spcBef>
                <a:spcPts val="0"/>
              </a:spcBef>
              <a:buNone/>
            </a:pPr>
            <a:r>
              <a:rPr lang="en-US" sz="1100" b="1" dirty="0" smtClean="0">
                <a:solidFill>
                  <a:srgbClr val="000000"/>
                </a:solidFill>
              </a:rPr>
              <a:t>OBJECTIVE</a:t>
            </a:r>
            <a:endParaRPr lang="en-US" sz="1100" b="0" dirty="0" smtClean="0">
              <a:solidFill>
                <a:srgbClr val="000000"/>
              </a:solidFill>
            </a:endParaRPr>
          </a:p>
          <a:p>
            <a:pPr lvl="0" rtl="0">
              <a:spcBef>
                <a:spcPts val="0"/>
              </a:spcBef>
              <a:buNone/>
            </a:pPr>
            <a:r>
              <a:rPr lang="en-US" sz="1100" b="0" dirty="0" smtClean="0">
                <a:solidFill>
                  <a:srgbClr val="000000"/>
                </a:solidFill>
              </a:rPr>
              <a:t>Summarize how we </a:t>
            </a:r>
            <a:r>
              <a:rPr lang="en-US" sz="1100" b="0" baseline="0" dirty="0" smtClean="0">
                <a:solidFill>
                  <a:srgbClr val="000000"/>
                </a:solidFill>
              </a:rPr>
              <a:t>can collaborate</a:t>
            </a:r>
            <a:r>
              <a:rPr lang="en-US" sz="1100" b="0" dirty="0" smtClean="0">
                <a:solidFill>
                  <a:srgbClr val="000000"/>
                </a:solidFill>
              </a:rPr>
              <a:t> </a:t>
            </a:r>
            <a:r>
              <a:rPr lang="en-US" sz="1100" b="0" baseline="0" dirty="0" smtClean="0">
                <a:solidFill>
                  <a:srgbClr val="000000"/>
                </a:solidFill>
              </a:rPr>
              <a:t>to create a</a:t>
            </a:r>
            <a:r>
              <a:rPr lang="en-US" sz="1100" b="0" dirty="0" smtClean="0">
                <a:solidFill>
                  <a:srgbClr val="000000"/>
                </a:solidFill>
              </a:rPr>
              <a:t> </a:t>
            </a:r>
            <a:r>
              <a:rPr lang="en-US" sz="1100" b="0" baseline="0" dirty="0" smtClean="0">
                <a:solidFill>
                  <a:srgbClr val="000000"/>
                </a:solidFill>
              </a:rPr>
              <a:t>financial strategy that works for the client</a:t>
            </a:r>
            <a:r>
              <a:rPr lang="en-US" sz="1100" b="0" dirty="0" smtClean="0">
                <a:solidFill>
                  <a:srgbClr val="000000"/>
                </a:solidFill>
              </a:rPr>
              <a:t>. </a:t>
            </a:r>
          </a:p>
          <a:p>
            <a:pPr lvl="0" rtl="0">
              <a:spcBef>
                <a:spcPts val="0"/>
              </a:spcBef>
              <a:buNone/>
            </a:pPr>
            <a:endParaRPr lang="en-US" sz="1100" b="0" dirty="0" smtClean="0">
              <a:solidFill>
                <a:srgbClr val="000000"/>
              </a:solidFill>
            </a:endParaRPr>
          </a:p>
          <a:p>
            <a:pPr lvl="0" rtl="0">
              <a:spcBef>
                <a:spcPts val="0"/>
              </a:spcBef>
              <a:buNone/>
            </a:pPr>
            <a:r>
              <a:rPr lang="en-US" sz="1100" b="1" dirty="0" smtClean="0">
                <a:solidFill>
                  <a:srgbClr val="000000"/>
                </a:solidFill>
              </a:rPr>
              <a:t>SPEAKER’S NOTES</a:t>
            </a:r>
            <a:endParaRPr lang="en-US" sz="1100" b="0" dirty="0" smtClean="0">
              <a:solidFill>
                <a:srgbClr val="000000"/>
              </a:solidFill>
            </a:endParaRPr>
          </a:p>
          <a:p>
            <a:pPr marL="171450" lvl="0" indent="-171450">
              <a:spcBef>
                <a:spcPts val="0"/>
              </a:spcBef>
              <a:buFont typeface="Arial"/>
              <a:buChar char="•"/>
            </a:pPr>
            <a:r>
              <a:rPr lang="en" sz="1100" b="0" dirty="0" smtClean="0">
                <a:solidFill>
                  <a:srgbClr val="000000"/>
                </a:solidFill>
              </a:rPr>
              <a:t>We just went through a lot of ways for you to take control</a:t>
            </a:r>
            <a:r>
              <a:rPr lang="en-US" sz="1100" b="0" dirty="0" smtClean="0">
                <a:solidFill>
                  <a:srgbClr val="000000"/>
                </a:solidFill>
              </a:rPr>
              <a:t> of your future.</a:t>
            </a:r>
            <a:r>
              <a:rPr lang="en" sz="1100" b="0" dirty="0" smtClean="0">
                <a:solidFill>
                  <a:srgbClr val="000000"/>
                </a:solidFill>
              </a:rPr>
              <a:t> </a:t>
            </a:r>
            <a:endParaRPr lang="en-US" sz="1100" b="0" dirty="0" smtClean="0">
              <a:solidFill>
                <a:srgbClr val="000000"/>
              </a:solidFill>
            </a:endParaRPr>
          </a:p>
          <a:p>
            <a:pPr marL="171450" lvl="0" indent="-171450">
              <a:spcBef>
                <a:spcPts val="0"/>
              </a:spcBef>
              <a:buFont typeface="Arial"/>
              <a:buChar char="•"/>
            </a:pPr>
            <a:r>
              <a:rPr lang="en-US" sz="1100" b="0" dirty="0" smtClean="0">
                <a:solidFill>
                  <a:srgbClr val="000000"/>
                </a:solidFill>
              </a:rPr>
              <a:t>A</a:t>
            </a:r>
            <a:r>
              <a:rPr lang="en" sz="1100" b="0" dirty="0" smtClean="0">
                <a:solidFill>
                  <a:srgbClr val="000000"/>
                </a:solidFill>
              </a:rPr>
              <a:t>s advisor</a:t>
            </a:r>
            <a:r>
              <a:rPr lang="en-US" sz="1100" b="0" dirty="0" smtClean="0">
                <a:solidFill>
                  <a:srgbClr val="000000"/>
                </a:solidFill>
              </a:rPr>
              <a:t>s</a:t>
            </a:r>
            <a:r>
              <a:rPr lang="en" sz="1100" b="0" dirty="0" smtClean="0">
                <a:solidFill>
                  <a:srgbClr val="000000"/>
                </a:solidFill>
              </a:rPr>
              <a:t>,</a:t>
            </a:r>
            <a:r>
              <a:rPr lang="en-US" sz="1100" b="0" dirty="0" smtClean="0">
                <a:solidFill>
                  <a:srgbClr val="000000"/>
                </a:solidFill>
              </a:rPr>
              <a:t> we </a:t>
            </a:r>
            <a:r>
              <a:rPr lang="en" sz="1100" b="0" dirty="0" smtClean="0">
                <a:solidFill>
                  <a:srgbClr val="000000"/>
                </a:solidFill>
              </a:rPr>
              <a:t>can offer specific expertise and tie everything together through wealth planning</a:t>
            </a:r>
            <a:r>
              <a:rPr lang="en-US" sz="1100" b="0" dirty="0" smtClean="0">
                <a:solidFill>
                  <a:srgbClr val="000000"/>
                </a:solidFill>
              </a:rPr>
              <a:t> and having</a:t>
            </a:r>
            <a:r>
              <a:rPr lang="en-US" sz="1100" b="0" baseline="0" dirty="0" smtClean="0">
                <a:solidFill>
                  <a:srgbClr val="000000"/>
                </a:solidFill>
              </a:rPr>
              <a:t> the right conversations</a:t>
            </a:r>
            <a:r>
              <a:rPr lang="en" sz="1100" b="0" dirty="0" smtClean="0">
                <a:solidFill>
                  <a:srgbClr val="000000"/>
                </a:solidFill>
              </a:rPr>
              <a:t>. </a:t>
            </a:r>
            <a:endParaRPr lang="en-US" sz="1100"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24</a:t>
            </a:fld>
            <a:endParaRPr lang="en-US" dirty="0"/>
          </a:p>
        </p:txBody>
      </p:sp>
    </p:spTree>
    <p:extLst>
      <p:ext uri="{BB962C8B-B14F-4D97-AF65-F5344CB8AC3E}">
        <p14:creationId xmlns:p14="http://schemas.microsoft.com/office/powerpoint/2010/main" val="73318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rtl="0">
              <a:spcBef>
                <a:spcPts val="0"/>
              </a:spcBef>
              <a:buNone/>
            </a:pPr>
            <a:r>
              <a:rPr lang="en-US" sz="1000" b="1" dirty="0" smtClean="0">
                <a:solidFill>
                  <a:srgbClr val="000000"/>
                </a:solidFill>
              </a:rPr>
              <a:t>OBJECTIVE</a:t>
            </a:r>
            <a:endParaRPr lang="en-US" sz="1000" b="0" dirty="0" smtClean="0">
              <a:solidFill>
                <a:srgbClr val="000000"/>
              </a:solidFill>
            </a:endParaRPr>
          </a:p>
          <a:p>
            <a:pPr lvl="0" rtl="0">
              <a:spcBef>
                <a:spcPts val="0"/>
              </a:spcBef>
              <a:buNone/>
            </a:pPr>
            <a:r>
              <a:rPr lang="en-US" sz="1000" b="0" dirty="0" smtClean="0">
                <a:solidFill>
                  <a:srgbClr val="000000"/>
                </a:solidFill>
              </a:rPr>
              <a:t>Summarize how we </a:t>
            </a:r>
            <a:r>
              <a:rPr lang="en-US" sz="1000" b="0" baseline="0" dirty="0" smtClean="0">
                <a:solidFill>
                  <a:srgbClr val="000000"/>
                </a:solidFill>
              </a:rPr>
              <a:t>can collaborate</a:t>
            </a:r>
            <a:r>
              <a:rPr lang="en-US" sz="1000" b="0" dirty="0" smtClean="0">
                <a:solidFill>
                  <a:srgbClr val="000000"/>
                </a:solidFill>
              </a:rPr>
              <a:t> </a:t>
            </a:r>
            <a:r>
              <a:rPr lang="en-US" sz="1000" b="0" baseline="0" dirty="0" smtClean="0">
                <a:solidFill>
                  <a:srgbClr val="000000"/>
                </a:solidFill>
              </a:rPr>
              <a:t>to create a</a:t>
            </a:r>
            <a:r>
              <a:rPr lang="en-US" sz="1000" b="0" dirty="0" smtClean="0">
                <a:solidFill>
                  <a:srgbClr val="000000"/>
                </a:solidFill>
              </a:rPr>
              <a:t> </a:t>
            </a:r>
            <a:r>
              <a:rPr lang="en-US" sz="1000" b="0" baseline="0" dirty="0" smtClean="0">
                <a:solidFill>
                  <a:srgbClr val="000000"/>
                </a:solidFill>
              </a:rPr>
              <a:t>financial strategy that works for the client</a:t>
            </a:r>
            <a:r>
              <a:rPr lang="en-US" sz="1000" b="0" dirty="0" smtClean="0">
                <a:solidFill>
                  <a:srgbClr val="000000"/>
                </a:solidFill>
              </a:rPr>
              <a:t>. </a:t>
            </a:r>
          </a:p>
          <a:p>
            <a:pPr lvl="0" rtl="0">
              <a:spcBef>
                <a:spcPts val="0"/>
              </a:spcBef>
              <a:buNone/>
            </a:pPr>
            <a:endParaRPr lang="en-US" sz="1000" b="0" dirty="0" smtClean="0">
              <a:solidFill>
                <a:srgbClr val="000000"/>
              </a:solidFill>
            </a:endParaRPr>
          </a:p>
          <a:p>
            <a:pPr lvl="0" rtl="0">
              <a:spcBef>
                <a:spcPts val="0"/>
              </a:spcBef>
              <a:buNone/>
            </a:pPr>
            <a:r>
              <a:rPr lang="en-US" sz="1000" b="1" dirty="0" smtClean="0">
                <a:solidFill>
                  <a:srgbClr val="000000"/>
                </a:solidFill>
              </a:rPr>
              <a:t>SPEAKER’S NOTES</a:t>
            </a:r>
            <a:endParaRPr lang="en-US" sz="1000" b="0" dirty="0" smtClean="0">
              <a:solidFill>
                <a:srgbClr val="000000"/>
              </a:solidFill>
            </a:endParaRPr>
          </a:p>
          <a:p>
            <a:pPr marL="171450" lvl="0" indent="-171450">
              <a:spcBef>
                <a:spcPts val="0"/>
              </a:spcBef>
              <a:buFont typeface="Arial"/>
              <a:buChar char="•"/>
            </a:pPr>
            <a:r>
              <a:rPr lang="en-US" sz="1000" b="0" dirty="0" smtClean="0">
                <a:solidFill>
                  <a:srgbClr val="000000"/>
                </a:solidFill>
              </a:rPr>
              <a:t>I can help you prepare </a:t>
            </a:r>
            <a:r>
              <a:rPr lang="en" sz="1000" b="0" dirty="0" smtClean="0">
                <a:solidFill>
                  <a:srgbClr val="000000"/>
                </a:solidFill>
              </a:rPr>
              <a:t>you for your best financial future</a:t>
            </a:r>
            <a:r>
              <a:rPr lang="en-US" sz="1000" b="0" dirty="0" smtClean="0">
                <a:solidFill>
                  <a:srgbClr val="000000"/>
                </a:solidFill>
              </a:rPr>
              <a:t> by</a:t>
            </a:r>
            <a:r>
              <a:rPr lang="en" sz="1000" b="0" dirty="0" smtClean="0">
                <a:solidFill>
                  <a:srgbClr val="000000"/>
                </a:solidFill>
              </a:rPr>
              <a:t>:</a:t>
            </a:r>
            <a:endParaRPr lang="en-US" sz="1000" b="0" dirty="0" smtClean="0">
              <a:solidFill>
                <a:srgbClr val="000000"/>
              </a:solidFill>
            </a:endParaRPr>
          </a:p>
          <a:p>
            <a:pPr marL="398463" marR="0" lvl="3" indent="-171450" algn="l" defTabSz="914400" rtl="0" eaLnBrk="0" fontAlgn="base" latinLnBrk="0" hangingPunct="0">
              <a:lnSpc>
                <a:spcPct val="100000"/>
              </a:lnSpc>
              <a:spcBef>
                <a:spcPts val="0"/>
              </a:spcBef>
              <a:spcAft>
                <a:spcPts val="800"/>
              </a:spcAft>
              <a:buClrTx/>
              <a:buSzTx/>
              <a:buFont typeface="Arial"/>
              <a:buChar char="•"/>
              <a:tabLst/>
              <a:defRPr/>
            </a:pPr>
            <a:r>
              <a:rPr lang="en-US" sz="1000" b="0" dirty="0" smtClean="0">
                <a:solidFill>
                  <a:srgbClr val="000000"/>
                </a:solidFill>
              </a:rPr>
              <a:t>Reviewing</a:t>
            </a:r>
            <a:r>
              <a:rPr lang="en-US" sz="1000" b="0" baseline="0" dirty="0" smtClean="0">
                <a:solidFill>
                  <a:srgbClr val="000000"/>
                </a:solidFill>
              </a:rPr>
              <a:t> your personal goals. </a:t>
            </a:r>
            <a:endParaRPr lang="en-US" sz="1000" b="0" dirty="0" smtClean="0">
              <a:solidFill>
                <a:srgbClr val="000000"/>
              </a:solidFill>
            </a:endParaRPr>
          </a:p>
          <a:p>
            <a:pPr marL="398463" lvl="3" indent="-171450">
              <a:spcBef>
                <a:spcPts val="0"/>
              </a:spcBef>
              <a:buFont typeface="Arial"/>
              <a:buChar char="•"/>
            </a:pPr>
            <a:r>
              <a:rPr lang="en-US" sz="1000" b="0" dirty="0" smtClean="0">
                <a:solidFill>
                  <a:srgbClr val="000000"/>
                </a:solidFill>
              </a:rPr>
              <a:t>Assessing</a:t>
            </a:r>
            <a:r>
              <a:rPr lang="en-US" sz="1000" b="0" baseline="0" dirty="0" smtClean="0">
                <a:solidFill>
                  <a:srgbClr val="000000"/>
                </a:solidFill>
              </a:rPr>
              <a:t> </a:t>
            </a:r>
            <a:r>
              <a:rPr lang="en" sz="1000" b="0" dirty="0" smtClean="0">
                <a:solidFill>
                  <a:srgbClr val="000000"/>
                </a:solidFill>
              </a:rPr>
              <a:t>how health intertwines with </a:t>
            </a:r>
            <a:r>
              <a:rPr lang="en-US" sz="1000" b="0" dirty="0" smtClean="0">
                <a:solidFill>
                  <a:srgbClr val="000000"/>
                </a:solidFill>
              </a:rPr>
              <a:t>your other key areas of life.</a:t>
            </a:r>
          </a:p>
          <a:p>
            <a:pPr marL="398463" lvl="3" indent="-171450"/>
            <a:r>
              <a:rPr lang="en-US" sz="1000" b="0" dirty="0" smtClean="0">
                <a:solidFill>
                  <a:srgbClr val="000000"/>
                </a:solidFill>
              </a:rPr>
              <a:t>Helping you and your family </a:t>
            </a:r>
            <a:r>
              <a:rPr lang="en" sz="1000" b="0" dirty="0" smtClean="0">
                <a:solidFill>
                  <a:srgbClr val="000000"/>
                </a:solidFill>
              </a:rPr>
              <a:t>plan for </a:t>
            </a:r>
            <a:r>
              <a:rPr lang="en-US" sz="1000" b="0" dirty="0" smtClean="0">
                <a:solidFill>
                  <a:srgbClr val="000000"/>
                </a:solidFill>
              </a:rPr>
              <a:t>your </a:t>
            </a:r>
            <a:r>
              <a:rPr lang="en" sz="1000" b="0" dirty="0" smtClean="0">
                <a:solidFill>
                  <a:srgbClr val="000000"/>
                </a:solidFill>
              </a:rPr>
              <a:t>financial future</a:t>
            </a:r>
            <a:r>
              <a:rPr lang="en-US" sz="1000" b="0" dirty="0" smtClean="0">
                <a:solidFill>
                  <a:srgbClr val="000000"/>
                </a:solidFill>
              </a:rPr>
              <a:t>s</a:t>
            </a:r>
            <a:r>
              <a:rPr lang="en" sz="1000" b="0" dirty="0" smtClean="0">
                <a:solidFill>
                  <a:srgbClr val="000000"/>
                </a:solidFill>
              </a:rPr>
              <a:t> </a:t>
            </a:r>
            <a:r>
              <a:rPr lang="en-US" sz="1000" b="0" dirty="0" smtClean="0">
                <a:solidFill>
                  <a:srgbClr val="000000"/>
                </a:solidFill>
              </a:rPr>
              <a:t>(e.g.</a:t>
            </a:r>
            <a:r>
              <a:rPr lang="en-US" sz="1000" b="0" baseline="0" dirty="0" smtClean="0">
                <a:solidFill>
                  <a:srgbClr val="000000"/>
                </a:solidFill>
              </a:rPr>
              <a:t> helping ensure you have necessary funds to cover </a:t>
            </a:r>
            <a:r>
              <a:rPr lang="en" sz="1000" b="0" dirty="0" smtClean="0">
                <a:solidFill>
                  <a:srgbClr val="000000"/>
                </a:solidFill>
              </a:rPr>
              <a:t>healthcare cost</a:t>
            </a:r>
            <a:r>
              <a:rPr lang="en-US" sz="1000" b="0" dirty="0" smtClean="0">
                <a:solidFill>
                  <a:srgbClr val="000000"/>
                </a:solidFill>
              </a:rPr>
              <a:t>s,</a:t>
            </a:r>
            <a:r>
              <a:rPr lang="en-US" sz="1000" b="0" baseline="0" dirty="0" smtClean="0">
                <a:solidFill>
                  <a:srgbClr val="000000"/>
                </a:solidFill>
              </a:rPr>
              <a:t> which naturally get higher as you age).</a:t>
            </a:r>
          </a:p>
          <a:p>
            <a:pPr marL="398463" lvl="3" indent="-171450"/>
            <a:r>
              <a:rPr lang="en-US" sz="1000" b="0" dirty="0" smtClean="0">
                <a:solidFill>
                  <a:srgbClr val="000000"/>
                </a:solidFill>
              </a:rPr>
              <a:t>Planning </a:t>
            </a:r>
            <a:r>
              <a:rPr lang="en" sz="1000" b="0" dirty="0" smtClean="0">
                <a:solidFill>
                  <a:srgbClr val="000000"/>
                </a:solidFill>
              </a:rPr>
              <a:t>what to do in different scenarios</a:t>
            </a:r>
            <a:r>
              <a:rPr lang="en-US" sz="1000" b="0" dirty="0" smtClean="0">
                <a:solidFill>
                  <a:srgbClr val="000000"/>
                </a:solidFill>
              </a:rPr>
              <a:t>.</a:t>
            </a:r>
          </a:p>
          <a:p>
            <a:pPr marL="398463" lvl="3" indent="-171450">
              <a:spcBef>
                <a:spcPts val="0"/>
              </a:spcBef>
              <a:buFont typeface="Arial"/>
              <a:buChar char="•"/>
            </a:pPr>
            <a:r>
              <a:rPr lang="en-US" sz="1000" b="0" dirty="0" smtClean="0">
                <a:solidFill>
                  <a:srgbClr val="000000"/>
                </a:solidFill>
              </a:rPr>
              <a:t>Connecting you to </a:t>
            </a:r>
            <a:r>
              <a:rPr lang="en-US" sz="1000" b="0" baseline="0" dirty="0" smtClean="0">
                <a:solidFill>
                  <a:srgbClr val="000000"/>
                </a:solidFill>
              </a:rPr>
              <a:t>resources and solutions as you need, within and outside of the Merrill Lynch.</a:t>
            </a:r>
            <a:endParaRPr lang="en-US" sz="1000" b="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25</a:t>
            </a:fld>
            <a:endParaRPr lang="en-US" dirty="0"/>
          </a:p>
        </p:txBody>
      </p:sp>
    </p:spTree>
    <p:extLst>
      <p:ext uri="{BB962C8B-B14F-4D97-AF65-F5344CB8AC3E}">
        <p14:creationId xmlns:p14="http://schemas.microsoft.com/office/powerpoint/2010/main" val="3218733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rtl="0">
              <a:spcBef>
                <a:spcPts val="0"/>
              </a:spcBef>
              <a:buNone/>
            </a:pPr>
            <a:r>
              <a:rPr lang="en-US" sz="1100" dirty="0" smtClean="0">
                <a:solidFill>
                  <a:srgbClr val="000000"/>
                </a:solidFill>
              </a:rPr>
              <a:t>OBJECTIVE</a:t>
            </a:r>
          </a:p>
          <a:p>
            <a:pPr lvl="0"/>
            <a:r>
              <a:rPr lang="en-US" sz="1100" b="0" dirty="0" smtClean="0">
                <a:solidFill>
                  <a:srgbClr val="000000"/>
                </a:solidFill>
              </a:rPr>
              <a:t>Conclude with invitation to follow up for an appointment. </a:t>
            </a:r>
          </a:p>
          <a:p>
            <a:pPr lvl="0"/>
            <a:endParaRPr lang="en-US" sz="1100" b="0" dirty="0" smtClean="0">
              <a:solidFill>
                <a:srgbClr val="000000"/>
              </a:solidFill>
            </a:endParaRPr>
          </a:p>
          <a:p>
            <a:pPr lvl="0" rtl="0">
              <a:spcBef>
                <a:spcPts val="0"/>
              </a:spcBef>
              <a:buNone/>
            </a:pPr>
            <a:r>
              <a:rPr lang="en-US" sz="1100" dirty="0" smtClean="0">
                <a:solidFill>
                  <a:srgbClr val="000000"/>
                </a:solidFill>
              </a:rPr>
              <a:t>SPEAKER’S NOTES</a:t>
            </a:r>
          </a:p>
          <a:p>
            <a:pPr marL="171450" lvl="0" indent="-171450">
              <a:buFont typeface="Arial"/>
              <a:buChar char="•"/>
            </a:pPr>
            <a:r>
              <a:rPr lang="en-US" sz="1100" b="0" dirty="0" smtClean="0">
                <a:solidFill>
                  <a:srgbClr val="000000"/>
                </a:solidFill>
              </a:rPr>
              <a:t>There is a lot to consider when it comes to cognitive decline.</a:t>
            </a:r>
          </a:p>
          <a:p>
            <a:pPr marL="171450" indent="-171450">
              <a:buFont typeface="Arial"/>
              <a:buChar char="•"/>
            </a:pPr>
            <a:r>
              <a:rPr lang="en" sz="1100" b="0" dirty="0" smtClean="0">
                <a:solidFill>
                  <a:srgbClr val="000000"/>
                </a:solidFill>
              </a:rPr>
              <a:t>We are a direct resource to begin the conversation</a:t>
            </a:r>
            <a:r>
              <a:rPr lang="en-US" sz="1100" b="0" dirty="0" smtClean="0">
                <a:solidFill>
                  <a:srgbClr val="000000"/>
                </a:solidFill>
              </a:rPr>
              <a:t>, </a:t>
            </a:r>
            <a:r>
              <a:rPr lang="en" sz="1100" b="0" dirty="0" smtClean="0">
                <a:solidFill>
                  <a:srgbClr val="000000"/>
                </a:solidFill>
              </a:rPr>
              <a:t>either for yourself or as a caregiver for someone else.</a:t>
            </a:r>
            <a:endParaRPr lang="en-US" sz="1100" b="0" dirty="0" smtClean="0">
              <a:solidFill>
                <a:srgbClr val="000000"/>
              </a:solidFill>
            </a:endParaRPr>
          </a:p>
          <a:p>
            <a:pPr marL="171450" lvl="0" indent="-171450">
              <a:buFont typeface="Arial"/>
              <a:buChar char="•"/>
            </a:pPr>
            <a:r>
              <a:rPr lang="en" sz="1100" b="0" dirty="0" smtClean="0">
                <a:solidFill>
                  <a:srgbClr val="000000"/>
                </a:solidFill>
              </a:rPr>
              <a:t>We can help you reach your financial targets by recommending strategies </a:t>
            </a:r>
            <a:r>
              <a:rPr lang="en-US" sz="1100" b="0" dirty="0" smtClean="0">
                <a:solidFill>
                  <a:srgbClr val="000000"/>
                </a:solidFill>
              </a:rPr>
              <a:t>that consider </a:t>
            </a:r>
            <a:r>
              <a:rPr lang="en" sz="1100" b="0" dirty="0" smtClean="0">
                <a:solidFill>
                  <a:srgbClr val="000000"/>
                </a:solidFill>
              </a:rPr>
              <a:t>every aspect of your life, no matter who you are and what your financial situation might be. </a:t>
            </a:r>
            <a:endParaRPr lang="en-US" sz="1100" b="0" dirty="0" smtClean="0">
              <a:solidFill>
                <a:srgbClr val="000000"/>
              </a:solidFill>
            </a:endParaRPr>
          </a:p>
          <a:p>
            <a:pPr marL="171450" lvl="0" indent="-171450">
              <a:buFont typeface="Arial"/>
              <a:buChar char="•"/>
            </a:pPr>
            <a:r>
              <a:rPr lang="en-US" sz="1100" b="0" dirty="0" smtClean="0">
                <a:solidFill>
                  <a:srgbClr val="000000"/>
                </a:solidFill>
              </a:rPr>
              <a:t>Take control of the things in your power now. S</a:t>
            </a:r>
            <a:r>
              <a:rPr lang="en" sz="1100" b="0" dirty="0" smtClean="0">
                <a:solidFill>
                  <a:srgbClr val="000000"/>
                </a:solidFill>
              </a:rPr>
              <a:t>chedule an appointment with </a:t>
            </a:r>
            <a:r>
              <a:rPr lang="en-US" sz="1100" b="0" dirty="0" smtClean="0">
                <a:solidFill>
                  <a:srgbClr val="000000"/>
                </a:solidFill>
              </a:rPr>
              <a:t>me today. </a:t>
            </a:r>
            <a:endParaRPr lang="en" sz="1100" b="0" dirty="0" smtClean="0">
              <a:solidFill>
                <a:srgbClr val="000000"/>
              </a:solidFill>
            </a:endParaRPr>
          </a:p>
          <a:p>
            <a:pPr lvl="0">
              <a:spcBef>
                <a:spcPts val="0"/>
              </a:spcBef>
              <a:buNone/>
            </a:pPr>
            <a:endParaRPr lang="en" b="0"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26</a:t>
            </a:fld>
            <a:endParaRPr lang="en-US" dirty="0"/>
          </a:p>
        </p:txBody>
      </p:sp>
    </p:spTree>
    <p:extLst>
      <p:ext uri="{BB962C8B-B14F-4D97-AF65-F5344CB8AC3E}">
        <p14:creationId xmlns:p14="http://schemas.microsoft.com/office/powerpoint/2010/main" val="308306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1100" b="1" dirty="0" smtClean="0">
                <a:solidFill>
                  <a:srgbClr val="000000"/>
                </a:solidFill>
              </a:rPr>
              <a:t>OBJECTIVE</a:t>
            </a:r>
            <a:endParaRPr lang="en-US" sz="1100" b="0" dirty="0" smtClean="0">
              <a:solidFill>
                <a:srgbClr val="000000"/>
              </a:solidFill>
            </a:endParaRPr>
          </a:p>
          <a:p>
            <a:pPr lvl="0" rtl="0">
              <a:spcBef>
                <a:spcPts val="0"/>
              </a:spcBef>
              <a:buNone/>
            </a:pPr>
            <a:r>
              <a:rPr lang="en-US" sz="1100" b="0" dirty="0" smtClean="0">
                <a:solidFill>
                  <a:srgbClr val="000000"/>
                </a:solidFill>
              </a:rPr>
              <a:t>Show resources used</a:t>
            </a:r>
            <a:r>
              <a:rPr lang="en-US" sz="1100" b="0" baseline="0" dirty="0" smtClean="0">
                <a:solidFill>
                  <a:srgbClr val="000000"/>
                </a:solidFill>
              </a:rPr>
              <a:t>. Resources should be printed if possible to hand out to audience after presentation.</a:t>
            </a:r>
            <a:endParaRPr lang="en-US" sz="1100" b="0"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27</a:t>
            </a:fld>
            <a:endParaRPr lang="en-US" dirty="0"/>
          </a:p>
        </p:txBody>
      </p:sp>
    </p:spTree>
    <p:extLst>
      <p:ext uri="{BB962C8B-B14F-4D97-AF65-F5344CB8AC3E}">
        <p14:creationId xmlns:p14="http://schemas.microsoft.com/office/powerpoint/2010/main" val="127895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r>
              <a:rPr lang="en-US" sz="1100" dirty="0" smtClean="0">
                <a:solidFill>
                  <a:schemeClr val="tx1"/>
                </a:solidFill>
              </a:rPr>
              <a:t>OBJECTIVE</a:t>
            </a:r>
          </a:p>
          <a:p>
            <a:pPr lvl="0"/>
            <a:r>
              <a:rPr lang="en-US" sz="1100" b="0" dirty="0" smtClean="0">
                <a:solidFill>
                  <a:schemeClr val="tx1"/>
                </a:solidFill>
              </a:rPr>
              <a:t>Convey that cognitive decline is a wide-reaching complication that affects people in different ways. [Build]</a:t>
            </a:r>
          </a:p>
          <a:p>
            <a:pPr lvl="0"/>
            <a:endParaRPr lang="en-US" sz="1100" b="0" dirty="0" smtClean="0">
              <a:solidFill>
                <a:schemeClr val="tx1"/>
              </a:solidFill>
            </a:endParaRPr>
          </a:p>
          <a:p>
            <a:pPr lvl="0"/>
            <a:r>
              <a:rPr lang="en-US" sz="1100" dirty="0" smtClean="0">
                <a:solidFill>
                  <a:schemeClr val="tx1"/>
                </a:solidFill>
              </a:rPr>
              <a:t>SPEAKER’S NOTES</a:t>
            </a:r>
          </a:p>
          <a:p>
            <a:pPr marL="171450" lvl="0" indent="-171450">
              <a:buFont typeface="Arial"/>
              <a:buChar char="•"/>
            </a:pPr>
            <a:r>
              <a:rPr lang="en" sz="1100" b="0" dirty="0" smtClean="0">
                <a:solidFill>
                  <a:srgbClr val="000000"/>
                </a:solidFill>
              </a:rPr>
              <a:t>All of you might be here today for different reasons</a:t>
            </a:r>
            <a:r>
              <a:rPr lang="en-US" sz="1100" b="0" dirty="0" smtClean="0">
                <a:solidFill>
                  <a:srgbClr val="000000"/>
                </a:solidFill>
              </a:rPr>
              <a:t>. </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3</a:t>
            </a:fld>
            <a:endParaRPr lang="en-US" dirty="0"/>
          </a:p>
        </p:txBody>
      </p:sp>
    </p:spTree>
    <p:extLst>
      <p:ext uri="{BB962C8B-B14F-4D97-AF65-F5344CB8AC3E}">
        <p14:creationId xmlns:p14="http://schemas.microsoft.com/office/powerpoint/2010/main" val="219009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US" sz="1000" b="1" dirty="0" smtClean="0">
                <a:solidFill>
                  <a:schemeClr val="dk1"/>
                </a:solidFill>
              </a:rPr>
              <a:t>OBJECTIVE</a:t>
            </a:r>
          </a:p>
          <a:p>
            <a:pPr lvl="0"/>
            <a:r>
              <a:rPr lang="en-US" sz="1000" b="0" dirty="0" smtClean="0">
                <a:solidFill>
                  <a:schemeClr val="tx1"/>
                </a:solidFill>
              </a:rPr>
              <a:t>Convey that cognitive decline is a wide-reaching complication that affects people in different ways.</a:t>
            </a:r>
          </a:p>
          <a:p>
            <a:pPr lvl="0">
              <a:spcBef>
                <a:spcPts val="0"/>
              </a:spcBef>
              <a:buNone/>
            </a:pPr>
            <a:endParaRPr lang="en-US" sz="1000" b="0" dirty="0" smtClean="0">
              <a:solidFill>
                <a:schemeClr val="dk1"/>
              </a:solidFill>
            </a:endParaRPr>
          </a:p>
          <a:p>
            <a:pPr lvl="0"/>
            <a:r>
              <a:rPr lang="en-US" sz="1000" dirty="0" smtClean="0">
                <a:solidFill>
                  <a:schemeClr val="tx1"/>
                </a:solidFill>
              </a:rPr>
              <a:t>SPEAKER’S NOTES</a:t>
            </a:r>
          </a:p>
          <a:p>
            <a:pPr marL="173038" lvl="1" indent="-171450">
              <a:buFont typeface="Arial"/>
              <a:buChar char="•"/>
            </a:pPr>
            <a:r>
              <a:rPr lang="en-US" sz="1000" dirty="0" smtClean="0">
                <a:solidFill>
                  <a:srgbClr val="000000"/>
                </a:solidFill>
              </a:rPr>
              <a:t>You may be planning for issues that might impact you and your family in the future, both from a health and finance</a:t>
            </a:r>
            <a:r>
              <a:rPr lang="en-US" sz="1000" baseline="0" dirty="0" smtClean="0">
                <a:solidFill>
                  <a:srgbClr val="000000"/>
                </a:solidFill>
              </a:rPr>
              <a:t> perspective</a:t>
            </a:r>
            <a:r>
              <a:rPr lang="en-US" sz="1000" dirty="0" smtClean="0">
                <a:solidFill>
                  <a:srgbClr val="000000"/>
                </a:solidFill>
              </a:rPr>
              <a:t>.</a:t>
            </a:r>
          </a:p>
          <a:p>
            <a:pPr marL="173038" lvl="1" indent="-171450">
              <a:buFont typeface="Arial"/>
              <a:buChar char="•"/>
            </a:pPr>
            <a:r>
              <a:rPr lang="en" sz="1000" b="0" dirty="0" smtClean="0">
                <a:solidFill>
                  <a:srgbClr val="000000"/>
                </a:solidFill>
              </a:rPr>
              <a:t>You may already be impacted by </a:t>
            </a:r>
            <a:r>
              <a:rPr lang="en-US" sz="1000" b="0" dirty="0" smtClean="0">
                <a:solidFill>
                  <a:srgbClr val="000000"/>
                </a:solidFill>
              </a:rPr>
              <a:t>age-related </a:t>
            </a:r>
            <a:r>
              <a:rPr lang="en" sz="1000" b="0" dirty="0" smtClean="0">
                <a:solidFill>
                  <a:srgbClr val="000000"/>
                </a:solidFill>
              </a:rPr>
              <a:t>health issues as a caregiver. A family member might be experiencing a chronic health condition like cognitive decline.</a:t>
            </a:r>
            <a:endParaRPr lang="en-US" sz="1000" b="0" dirty="0" smtClean="0">
              <a:solidFill>
                <a:srgbClr val="000000"/>
              </a:solidFill>
            </a:endParaRPr>
          </a:p>
          <a:p>
            <a:pPr marL="171450" lvl="0" indent="-171450">
              <a:buFont typeface="Arial"/>
              <a:buChar char="•"/>
            </a:pPr>
            <a:r>
              <a:rPr lang="en-US" sz="1000" b="0" dirty="0" smtClean="0">
                <a:solidFill>
                  <a:srgbClr val="000000"/>
                </a:solidFill>
              </a:rPr>
              <a:t>In general, with </a:t>
            </a:r>
            <a:r>
              <a:rPr lang="en" sz="1000" b="0" dirty="0" smtClean="0">
                <a:solidFill>
                  <a:srgbClr val="000000"/>
                </a:solidFill>
              </a:rPr>
              <a:t>increasing life expectancy and with the aging of the large Baby Boom generation, growing numbers of older adults are confronting chronic diseases, such as </a:t>
            </a:r>
            <a:r>
              <a:rPr lang="en-US" sz="1000" b="0" dirty="0" smtClean="0">
                <a:solidFill>
                  <a:srgbClr val="000000"/>
                </a:solidFill>
              </a:rPr>
              <a:t>Alzheimer’s d</a:t>
            </a:r>
            <a:r>
              <a:rPr lang="en" sz="1000" b="0" dirty="0" smtClean="0">
                <a:solidFill>
                  <a:srgbClr val="000000"/>
                </a:solidFill>
              </a:rPr>
              <a:t>isease, whether personally or as a caregiver</a:t>
            </a:r>
            <a:r>
              <a:rPr lang="en-US" sz="1000" b="0" dirty="0" smtClean="0">
                <a:solidFill>
                  <a:srgbClr val="000000"/>
                </a:solidFill>
              </a:rPr>
              <a:t>.</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4</a:t>
            </a:fld>
            <a:endParaRPr lang="en-US" dirty="0"/>
          </a:p>
        </p:txBody>
      </p:sp>
    </p:spTree>
    <p:extLst>
      <p:ext uri="{BB962C8B-B14F-4D97-AF65-F5344CB8AC3E}">
        <p14:creationId xmlns:p14="http://schemas.microsoft.com/office/powerpoint/2010/main" val="31950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100" b="1" dirty="0" smtClean="0">
                <a:solidFill>
                  <a:srgbClr val="000000"/>
                </a:solidFill>
              </a:rPr>
              <a:t>OBJECTIVE</a:t>
            </a:r>
          </a:p>
          <a:p>
            <a:pPr lvl="0">
              <a:spcBef>
                <a:spcPts val="0"/>
              </a:spcBef>
              <a:buNone/>
            </a:pPr>
            <a:r>
              <a:rPr lang="en" sz="1100" b="0" dirty="0" smtClean="0">
                <a:solidFill>
                  <a:srgbClr val="000000"/>
                </a:solidFill>
              </a:rPr>
              <a:t>Establish </a:t>
            </a:r>
            <a:r>
              <a:rPr lang="en" sz="1100" b="0" baseline="0" dirty="0" smtClean="0">
                <a:solidFill>
                  <a:srgbClr val="000000"/>
                </a:solidFill>
              </a:rPr>
              <a:t>Merrill Lynch as a thought leader on the topic of cognitive decline</a:t>
            </a:r>
            <a:r>
              <a:rPr lang="en-US" sz="1100" b="0" baseline="0" dirty="0" smtClean="0">
                <a:solidFill>
                  <a:srgbClr val="000000"/>
                </a:solidFill>
              </a:rPr>
              <a:t>.</a:t>
            </a:r>
            <a:endParaRPr lang="en" sz="1100" b="0" baseline="0" dirty="0" smtClean="0">
              <a:solidFill>
                <a:srgbClr val="000000"/>
              </a:solidFill>
            </a:endParaRPr>
          </a:p>
          <a:p>
            <a:pPr lvl="0">
              <a:spcBef>
                <a:spcPts val="0"/>
              </a:spcBef>
              <a:buNone/>
            </a:pPr>
            <a:endParaRPr lang="en" sz="1100" b="0" dirty="0" smtClean="0">
              <a:solidFill>
                <a:srgbClr val="000000"/>
              </a:solidFill>
            </a:endParaRPr>
          </a:p>
          <a:p>
            <a:pPr lvl="0">
              <a:spcBef>
                <a:spcPts val="0"/>
              </a:spcBef>
              <a:buNone/>
            </a:pPr>
            <a:r>
              <a:rPr lang="en" sz="1100" b="1" dirty="0" smtClean="0">
                <a:solidFill>
                  <a:srgbClr val="000000"/>
                </a:solidFill>
              </a:rPr>
              <a:t>SPEAKER’S NOTES</a:t>
            </a:r>
          </a:p>
          <a:p>
            <a:pPr marL="171450" indent="-171450">
              <a:buFont typeface="Arial"/>
              <a:buChar char="•"/>
              <a:defRPr/>
            </a:pPr>
            <a:r>
              <a:rPr lang="en" sz="1100" b="0" dirty="0" smtClean="0">
                <a:solidFill>
                  <a:schemeClr val="tx1"/>
                </a:solidFill>
              </a:rPr>
              <a:t>Because stories like this are far too common, we are dedicated to bringing you the insights that can help you plan for your financial future.</a:t>
            </a:r>
            <a:r>
              <a:rPr lang="en-US" sz="1100" b="0" dirty="0" smtClean="0">
                <a:solidFill>
                  <a:srgbClr val="000000"/>
                </a:solidFill>
              </a:rPr>
              <a:t> Bank</a:t>
            </a:r>
            <a:r>
              <a:rPr lang="en-US" sz="1100" b="0" baseline="0" dirty="0" smtClean="0">
                <a:solidFill>
                  <a:srgbClr val="000000"/>
                </a:solidFill>
              </a:rPr>
              <a:t> of </a:t>
            </a:r>
            <a:r>
              <a:rPr lang="en-US" sz="1100" b="0" dirty="0" smtClean="0">
                <a:solidFill>
                  <a:srgbClr val="000000"/>
                </a:solidFill>
              </a:rPr>
              <a:t>America Merrill Lynch works with experts through</a:t>
            </a:r>
            <a:r>
              <a:rPr lang="en-US" sz="1100" b="0" baseline="0" dirty="0" smtClean="0">
                <a:solidFill>
                  <a:srgbClr val="000000"/>
                </a:solidFill>
              </a:rPr>
              <a:t> c</a:t>
            </a:r>
            <a:r>
              <a:rPr lang="en-US" sz="1100" b="0" dirty="0" smtClean="0">
                <a:solidFill>
                  <a:srgbClr val="000000"/>
                </a:solidFill>
              </a:rPr>
              <a:t>ollaborative research sessions to help us</a:t>
            </a:r>
            <a:r>
              <a:rPr lang="en-US" sz="1100" b="0" baseline="0" dirty="0" smtClean="0">
                <a:solidFill>
                  <a:srgbClr val="000000"/>
                </a:solidFill>
              </a:rPr>
              <a:t> s</a:t>
            </a:r>
            <a:r>
              <a:rPr lang="en-US" sz="1100" b="0" dirty="0" smtClean="0">
                <a:solidFill>
                  <a:srgbClr val="000000"/>
                </a:solidFill>
              </a:rPr>
              <a:t>tart the conversation with our clients.</a:t>
            </a:r>
          </a:p>
          <a:p>
            <a:pPr marL="171450" lvl="0" indent="-171450">
              <a:spcBef>
                <a:spcPts val="0"/>
              </a:spcBef>
              <a:buFont typeface="Arial"/>
              <a:buChar char="•"/>
            </a:pPr>
            <a:r>
              <a:rPr lang="en" sz="1100" b="0" dirty="0" smtClean="0">
                <a:solidFill>
                  <a:srgbClr val="000000"/>
                </a:solidFill>
              </a:rPr>
              <a:t>We partner with well-known organizations like Age Wave and the MIT Age Lab that specialize in the unique needs and issues of older adults. By using their research and resources, we can better understand client concerns and offer the most up-to-date insights on planning for the future.</a:t>
            </a:r>
          </a:p>
          <a:p>
            <a:pPr marL="171450" lvl="0" indent="-171450">
              <a:spcBef>
                <a:spcPts val="0"/>
              </a:spcBef>
              <a:buFont typeface="Arial"/>
              <a:buChar char="•"/>
            </a:pPr>
            <a:r>
              <a:rPr lang="en" sz="1100" b="0" dirty="0" smtClean="0">
                <a:solidFill>
                  <a:srgbClr val="000000"/>
                </a:solidFill>
              </a:rPr>
              <a:t>We as Merrill</a:t>
            </a:r>
            <a:r>
              <a:rPr lang="en-US" sz="1100" b="0" dirty="0" smtClean="0">
                <a:solidFill>
                  <a:srgbClr val="000000"/>
                </a:solidFill>
              </a:rPr>
              <a:t> Lynch</a:t>
            </a:r>
            <a:r>
              <a:rPr lang="en" sz="1100" b="0" dirty="0" smtClean="0">
                <a:solidFill>
                  <a:srgbClr val="000000"/>
                </a:solidFill>
              </a:rPr>
              <a:t> advisors bring expertise from the Merrill Lynch USC Davis School of Gerontology Longevity Training Program on the sociological, psychological, and physiological effects of aging. In July 2017, Merrill will launch the Cognitive Decline and Alzheimer’s Training program. </a:t>
            </a:r>
            <a:endParaRPr lang="en-US" sz="1100" b="0" dirty="0" smtClean="0">
              <a:solidFill>
                <a:srgbClr val="000000"/>
              </a:solidFill>
            </a:endParaRPr>
          </a:p>
          <a:p>
            <a:pPr marL="171450" lvl="0" indent="-171450">
              <a:spcBef>
                <a:spcPts val="0"/>
              </a:spcBef>
              <a:buFont typeface="Arial"/>
              <a:buChar char="•"/>
            </a:pPr>
            <a:r>
              <a:rPr lang="en-US" sz="1100" b="0" dirty="0" smtClean="0">
                <a:solidFill>
                  <a:srgbClr val="000000"/>
                </a:solidFill>
              </a:rPr>
              <a:t>W</a:t>
            </a:r>
            <a:r>
              <a:rPr lang="en" sz="1100" b="0" dirty="0" smtClean="0">
                <a:solidFill>
                  <a:srgbClr val="000000"/>
                </a:solidFill>
              </a:rPr>
              <a:t>e do this because we truly care about our clients and the issues that impact them personally</a:t>
            </a:r>
            <a:r>
              <a:rPr lang="en-US" sz="1100" b="0" dirty="0" smtClean="0">
                <a:solidFill>
                  <a:srgbClr val="000000"/>
                </a:solidFill>
              </a:rPr>
              <a:t>, especially when it comes to their financial stability and security. </a:t>
            </a:r>
            <a:endParaRPr lang="en" sz="1100"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5</a:t>
            </a:fld>
            <a:endParaRPr lang="en-US" dirty="0"/>
          </a:p>
        </p:txBody>
      </p:sp>
    </p:spTree>
    <p:extLst>
      <p:ext uri="{BB962C8B-B14F-4D97-AF65-F5344CB8AC3E}">
        <p14:creationId xmlns:p14="http://schemas.microsoft.com/office/powerpoint/2010/main" val="249751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100" b="1" dirty="0" smtClean="0">
                <a:solidFill>
                  <a:schemeClr val="tx1"/>
                </a:solidFill>
              </a:rPr>
              <a:t>OBJECTIVE</a:t>
            </a:r>
            <a:endParaRPr lang="en-US" sz="1100" b="0" dirty="0" smtClean="0">
              <a:solidFill>
                <a:schemeClr val="tx1"/>
              </a:solidFill>
            </a:endParaRPr>
          </a:p>
          <a:p>
            <a:pPr lvl="0">
              <a:spcBef>
                <a:spcPts val="0"/>
              </a:spcBef>
              <a:buNone/>
            </a:pPr>
            <a:r>
              <a:rPr lang="en-US" sz="1100" b="0" dirty="0" smtClean="0">
                <a:solidFill>
                  <a:schemeClr val="tx1"/>
                </a:solidFill>
              </a:rPr>
              <a:t>Introduce the seven life priorities</a:t>
            </a:r>
            <a:r>
              <a:rPr lang="en-US" sz="1100" b="0" baseline="0" dirty="0" smtClean="0">
                <a:solidFill>
                  <a:schemeClr val="tx1"/>
                </a:solidFill>
              </a:rPr>
              <a:t> framework.</a:t>
            </a:r>
            <a:endParaRPr lang="en" sz="1100" b="0" dirty="0" smtClean="0">
              <a:solidFill>
                <a:schemeClr val="tx1"/>
              </a:solidFill>
            </a:endParaRPr>
          </a:p>
          <a:p>
            <a:pPr lvl="0">
              <a:spcBef>
                <a:spcPts val="0"/>
              </a:spcBef>
              <a:buNone/>
            </a:pPr>
            <a:endParaRPr lang="en" sz="1100" b="0" dirty="0" smtClean="0">
              <a:solidFill>
                <a:schemeClr val="tx1"/>
              </a:solidFill>
            </a:endParaRPr>
          </a:p>
          <a:p>
            <a:pPr lvl="0">
              <a:spcBef>
                <a:spcPts val="0"/>
              </a:spcBef>
              <a:buNone/>
            </a:pPr>
            <a:r>
              <a:rPr lang="en" sz="1100" b="1" dirty="0" smtClean="0">
                <a:solidFill>
                  <a:schemeClr val="tx1"/>
                </a:solidFill>
              </a:rPr>
              <a:t>SPEAKER’S NOTES</a:t>
            </a:r>
            <a:endParaRPr lang="en" sz="1100" b="0" dirty="0" smtClean="0">
              <a:solidFill>
                <a:schemeClr val="tx1"/>
              </a:solidFill>
            </a:endParaRPr>
          </a:p>
          <a:p>
            <a:pPr marL="171450" lvl="0" indent="-171450">
              <a:buFont typeface="Arial"/>
              <a:buChar char="•"/>
            </a:pPr>
            <a:r>
              <a:rPr lang="en" sz="1100" b="0" dirty="0" smtClean="0">
                <a:solidFill>
                  <a:schemeClr val="tx1"/>
                </a:solidFill>
              </a:rPr>
              <a:t>At Merrill</a:t>
            </a:r>
            <a:r>
              <a:rPr lang="en-US" sz="1100" b="0" dirty="0" smtClean="0">
                <a:solidFill>
                  <a:schemeClr val="tx1"/>
                </a:solidFill>
              </a:rPr>
              <a:t> Lynch</a:t>
            </a:r>
            <a:r>
              <a:rPr lang="en" sz="1100" b="0" dirty="0" smtClean="0">
                <a:solidFill>
                  <a:schemeClr val="tx1"/>
                </a:solidFill>
              </a:rPr>
              <a:t>, we </a:t>
            </a:r>
            <a:r>
              <a:rPr lang="en-US" sz="1100" b="0" dirty="0" smtClean="0">
                <a:solidFill>
                  <a:schemeClr val="tx1"/>
                </a:solidFill>
              </a:rPr>
              <a:t>examine</a:t>
            </a:r>
            <a:r>
              <a:rPr lang="en" sz="1100" b="0" dirty="0" smtClean="0">
                <a:solidFill>
                  <a:schemeClr val="tx1"/>
                </a:solidFill>
              </a:rPr>
              <a:t> your</a:t>
            </a:r>
            <a:r>
              <a:rPr lang="en-US" sz="1100" b="0" dirty="0" smtClean="0">
                <a:solidFill>
                  <a:schemeClr val="tx1"/>
                </a:solidFill>
              </a:rPr>
              <a:t> whole life</a:t>
            </a:r>
            <a:r>
              <a:rPr lang="en" sz="1100" b="0" dirty="0" smtClean="0">
                <a:solidFill>
                  <a:schemeClr val="tx1"/>
                </a:solidFill>
              </a:rPr>
              <a:t> </a:t>
            </a:r>
            <a:r>
              <a:rPr lang="en-US" sz="1100" b="0" dirty="0" smtClean="0">
                <a:solidFill>
                  <a:schemeClr val="tx1"/>
                </a:solidFill>
              </a:rPr>
              <a:t>to see how health complications might fit into your bigger picture.</a:t>
            </a:r>
          </a:p>
          <a:p>
            <a:pPr marL="171450" lvl="0" indent="-171450">
              <a:buFont typeface="Arial"/>
              <a:buChar char="•"/>
            </a:pPr>
            <a:r>
              <a:rPr lang="en-US" sz="1100" b="0" dirty="0" smtClean="0">
                <a:solidFill>
                  <a:schemeClr val="tx1"/>
                </a:solidFill>
              </a:rPr>
              <a:t>We did extensive research and found out that these seven life priorities are what people care most about: family, giving, work, home, leisure, finances and, of course, health. </a:t>
            </a:r>
            <a:r>
              <a:rPr lang="en-US" sz="1100" b="0" i="1" dirty="0" smtClean="0">
                <a:solidFill>
                  <a:schemeClr val="tx1"/>
                </a:solidFill>
              </a:rPr>
              <a:t>[Note to Advisor: provide context by sharing examples of goals for select life priorities.] </a:t>
            </a:r>
          </a:p>
          <a:p>
            <a:pPr marL="171450" lvl="0" indent="-171450">
              <a:buFont typeface="Arial"/>
              <a:buChar char="•"/>
            </a:pPr>
            <a:r>
              <a:rPr lang="en-US" sz="1100" b="0" dirty="0" smtClean="0">
                <a:solidFill>
                  <a:schemeClr val="tx1"/>
                </a:solidFill>
              </a:rPr>
              <a:t>Using these life priorities, we identify needs, goals, and what is important to you</a:t>
            </a:r>
            <a:r>
              <a:rPr lang="en-US" sz="1100" b="0" baseline="0" dirty="0" smtClean="0">
                <a:solidFill>
                  <a:schemeClr val="tx1"/>
                </a:solidFill>
              </a:rPr>
              <a:t> </a:t>
            </a:r>
            <a:r>
              <a:rPr lang="en-US" sz="1100" b="0" dirty="0" smtClean="0">
                <a:solidFill>
                  <a:schemeClr val="tx1"/>
                </a:solidFill>
              </a:rPr>
              <a:t>across your entire life.</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6</a:t>
            </a:fld>
            <a:endParaRPr lang="en-US" dirty="0"/>
          </a:p>
        </p:txBody>
      </p:sp>
    </p:spTree>
    <p:extLst>
      <p:ext uri="{BB962C8B-B14F-4D97-AF65-F5344CB8AC3E}">
        <p14:creationId xmlns:p14="http://schemas.microsoft.com/office/powerpoint/2010/main" val="7496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r>
              <a:rPr lang="en" sz="1100" dirty="0" smtClean="0">
                <a:solidFill>
                  <a:schemeClr val="tx1"/>
                </a:solidFill>
              </a:rPr>
              <a:t>OBJECTIVE</a:t>
            </a:r>
          </a:p>
          <a:p>
            <a:pPr lvl="0">
              <a:defRPr/>
            </a:pPr>
            <a:r>
              <a:rPr lang="en" sz="1100" b="0" dirty="0" smtClean="0">
                <a:solidFill>
                  <a:schemeClr val="tx1"/>
                </a:solidFill>
              </a:rPr>
              <a:t>Highlight the role</a:t>
            </a:r>
            <a:r>
              <a:rPr lang="en-US" sz="1100" b="0" dirty="0" smtClean="0">
                <a:solidFill>
                  <a:schemeClr val="tx1"/>
                </a:solidFill>
              </a:rPr>
              <a:t>s</a:t>
            </a:r>
            <a:r>
              <a:rPr lang="en" sz="1100" b="0" dirty="0" smtClean="0">
                <a:solidFill>
                  <a:schemeClr val="tx1"/>
                </a:solidFill>
              </a:rPr>
              <a:t> of financial advisor</a:t>
            </a:r>
            <a:r>
              <a:rPr lang="en-US" sz="1100" b="0" dirty="0" smtClean="0">
                <a:solidFill>
                  <a:schemeClr val="tx1"/>
                </a:solidFill>
              </a:rPr>
              <a:t>s</a:t>
            </a:r>
            <a:r>
              <a:rPr lang="en" sz="1100" b="0" dirty="0" smtClean="0">
                <a:solidFill>
                  <a:schemeClr val="tx1"/>
                </a:solidFill>
              </a:rPr>
              <a:t> and </a:t>
            </a:r>
            <a:r>
              <a:rPr lang="en-US" sz="1100" b="0" dirty="0" smtClean="0">
                <a:solidFill>
                  <a:schemeClr val="tx1"/>
                </a:solidFill>
              </a:rPr>
              <a:t>f</a:t>
            </a:r>
            <a:r>
              <a:rPr lang="en" sz="1100" b="0" dirty="0" smtClean="0">
                <a:solidFill>
                  <a:schemeClr val="tx1"/>
                </a:solidFill>
              </a:rPr>
              <a:t>inancial </a:t>
            </a:r>
            <a:r>
              <a:rPr lang="en-US" sz="1100" b="0" dirty="0" smtClean="0">
                <a:solidFill>
                  <a:schemeClr val="tx1"/>
                </a:solidFill>
              </a:rPr>
              <a:t>w</a:t>
            </a:r>
            <a:r>
              <a:rPr lang="en" sz="1100" b="0" dirty="0" smtClean="0">
                <a:solidFill>
                  <a:schemeClr val="tx1"/>
                </a:solidFill>
              </a:rPr>
              <a:t>ellness </a:t>
            </a:r>
            <a:r>
              <a:rPr lang="en-US" sz="1100" b="0" dirty="0" smtClean="0">
                <a:solidFill>
                  <a:schemeClr val="tx1"/>
                </a:solidFill>
              </a:rPr>
              <a:t>s</a:t>
            </a:r>
            <a:r>
              <a:rPr lang="en" sz="1100" b="0" dirty="0" smtClean="0">
                <a:solidFill>
                  <a:schemeClr val="tx1"/>
                </a:solidFill>
              </a:rPr>
              <a:t>pecialists by introducing how health intertwines with other life priorities</a:t>
            </a:r>
            <a:r>
              <a:rPr lang="en-US" sz="1100" b="0" dirty="0" smtClean="0">
                <a:solidFill>
                  <a:schemeClr val="tx1"/>
                </a:solidFill>
              </a:rPr>
              <a:t>.</a:t>
            </a:r>
            <a:endParaRPr lang="en" sz="1100" b="0" dirty="0" smtClean="0">
              <a:solidFill>
                <a:schemeClr val="tx1"/>
              </a:solidFill>
            </a:endParaRPr>
          </a:p>
          <a:p>
            <a:pPr lvl="0"/>
            <a:endParaRPr lang="en" sz="1100" b="0" dirty="0" smtClean="0">
              <a:solidFill>
                <a:schemeClr val="tx1"/>
              </a:solidFill>
            </a:endParaRPr>
          </a:p>
          <a:p>
            <a:pPr lvl="0"/>
            <a:r>
              <a:rPr lang="en" sz="1100" dirty="0" smtClean="0">
                <a:solidFill>
                  <a:schemeClr val="tx1"/>
                </a:solidFill>
              </a:rPr>
              <a:t>SPEAKER’S NOTES</a:t>
            </a:r>
            <a:endParaRPr lang="en" sz="1100" b="0" dirty="0" smtClean="0">
              <a:solidFill>
                <a:schemeClr val="tx1"/>
              </a:solidFill>
            </a:endParaRPr>
          </a:p>
          <a:p>
            <a:pPr marL="171450" lvl="0" indent="-171450">
              <a:buClr>
                <a:schemeClr val="dk1"/>
              </a:buClr>
              <a:buSzPct val="100000"/>
              <a:buFont typeface="Arial"/>
              <a:buChar char="•"/>
              <a:defRPr/>
            </a:pPr>
            <a:r>
              <a:rPr lang="en-US" sz="1100" b="0" dirty="0" smtClean="0">
                <a:solidFill>
                  <a:schemeClr val="tx1"/>
                </a:solidFill>
              </a:rPr>
              <a:t>Health </a:t>
            </a:r>
            <a:r>
              <a:rPr lang="en" sz="1100" b="0" dirty="0" smtClean="0">
                <a:solidFill>
                  <a:schemeClr val="tx1"/>
                </a:solidFill>
              </a:rPr>
              <a:t>is directly related to finances as well as </a:t>
            </a:r>
            <a:r>
              <a:rPr lang="en-US" sz="1100" b="0" dirty="0" smtClean="0">
                <a:solidFill>
                  <a:schemeClr val="tx1"/>
                </a:solidFill>
              </a:rPr>
              <a:t>all the </a:t>
            </a:r>
            <a:r>
              <a:rPr lang="en" sz="1100" b="0" dirty="0" smtClean="0">
                <a:solidFill>
                  <a:schemeClr val="tx1"/>
                </a:solidFill>
              </a:rPr>
              <a:t>other areas of your life</a:t>
            </a:r>
            <a:r>
              <a:rPr lang="en-US" sz="1100" b="0" dirty="0" smtClean="0">
                <a:solidFill>
                  <a:schemeClr val="tx1"/>
                </a:solidFill>
              </a:rPr>
              <a:t>.</a:t>
            </a:r>
          </a:p>
          <a:p>
            <a:pPr marL="171450" lvl="0" indent="-171450">
              <a:buClr>
                <a:schemeClr val="dk1"/>
              </a:buClr>
              <a:buSzPct val="100000"/>
              <a:buFont typeface="Arial"/>
              <a:buChar char="•"/>
              <a:defRPr/>
            </a:pPr>
            <a:r>
              <a:rPr lang="en-US" sz="1100" b="0" dirty="0" smtClean="0">
                <a:solidFill>
                  <a:schemeClr val="tx1"/>
                </a:solidFill>
              </a:rPr>
              <a:t>We can develop a </a:t>
            </a:r>
            <a:r>
              <a:rPr lang="en" sz="1100" b="0" dirty="0" smtClean="0">
                <a:solidFill>
                  <a:schemeClr val="tx1"/>
                </a:solidFill>
              </a:rPr>
              <a:t>concrete</a:t>
            </a:r>
            <a:r>
              <a:rPr lang="en-US" sz="1100" b="0" dirty="0" smtClean="0">
                <a:solidFill>
                  <a:schemeClr val="tx1"/>
                </a:solidFill>
              </a:rPr>
              <a:t> financial</a:t>
            </a:r>
            <a:r>
              <a:rPr lang="en" sz="1100" b="0" dirty="0" smtClean="0">
                <a:solidFill>
                  <a:schemeClr val="tx1"/>
                </a:solidFill>
              </a:rPr>
              <a:t> strategy to</a:t>
            </a:r>
            <a:r>
              <a:rPr lang="en-US" sz="1100" b="0" dirty="0" smtClean="0">
                <a:solidFill>
                  <a:schemeClr val="tx1"/>
                </a:solidFill>
              </a:rPr>
              <a:t> balance your priorities and help you achieve the things that are important to you, like caring for your family or ensuring you</a:t>
            </a:r>
            <a:r>
              <a:rPr lang="fr-FR" sz="1100" b="0" dirty="0" smtClean="0">
                <a:solidFill>
                  <a:schemeClr val="tx1"/>
                </a:solidFill>
              </a:rPr>
              <a:t>’</a:t>
            </a:r>
            <a:r>
              <a:rPr lang="en-US" sz="1100" b="0" dirty="0" smtClean="0">
                <a:solidFill>
                  <a:schemeClr val="tx1"/>
                </a:solidFill>
              </a:rPr>
              <a:t>re living in the home you need and want.</a:t>
            </a:r>
          </a:p>
          <a:p>
            <a:pPr marL="171450" marR="0" lvl="0" indent="-171450" algn="l" defTabSz="914400" rtl="0" eaLnBrk="0" fontAlgn="base" latinLnBrk="0" hangingPunct="0">
              <a:lnSpc>
                <a:spcPct val="100000"/>
              </a:lnSpc>
              <a:spcBef>
                <a:spcPts val="0"/>
              </a:spcBef>
              <a:spcAft>
                <a:spcPts val="300"/>
              </a:spcAft>
              <a:buClr>
                <a:schemeClr val="dk1"/>
              </a:buClr>
              <a:buSzPct val="100000"/>
              <a:buFont typeface="Arial"/>
              <a:buChar char="•"/>
              <a:tabLst/>
              <a:defRPr/>
            </a:pPr>
            <a:r>
              <a:rPr lang="en-US" sz="1100" b="0" dirty="0" smtClean="0">
                <a:solidFill>
                  <a:schemeClr val="tx1"/>
                </a:solidFill>
              </a:rPr>
              <a:t>For example, together we might decide</a:t>
            </a:r>
            <a:r>
              <a:rPr lang="en-US" sz="1100" b="0" baseline="0" dirty="0" smtClean="0">
                <a:solidFill>
                  <a:schemeClr val="tx1"/>
                </a:solidFill>
              </a:rPr>
              <a:t> that s</a:t>
            </a:r>
            <a:r>
              <a:rPr lang="en-US" sz="1100" b="0" dirty="0" smtClean="0">
                <a:solidFill>
                  <a:schemeClr val="tx1"/>
                </a:solidFill>
              </a:rPr>
              <a:t>avings plans, like HSAs, can help save for healthcare costs later in life.</a:t>
            </a:r>
          </a:p>
          <a:p>
            <a:pPr marL="171450" lvl="0" indent="-171450">
              <a:buClr>
                <a:schemeClr val="dk1"/>
              </a:buClr>
              <a:buSzPct val="100000"/>
              <a:buFont typeface="Arial"/>
              <a:buChar char="•"/>
            </a:pPr>
            <a:r>
              <a:rPr lang="en-US" sz="1100" b="0" dirty="0" smtClean="0">
                <a:solidFill>
                  <a:schemeClr val="tx1"/>
                </a:solidFill>
              </a:rPr>
              <a:t>This approach also helps to </a:t>
            </a:r>
            <a:r>
              <a:rPr lang="en" sz="1100" b="0" dirty="0" smtClean="0">
                <a:solidFill>
                  <a:schemeClr val="tx1"/>
                </a:solidFill>
              </a:rPr>
              <a:t>mitigate the financial implications of cognitive decline</a:t>
            </a:r>
            <a:r>
              <a:rPr lang="en-US" sz="1100" b="0" dirty="0" smtClean="0">
                <a:solidFill>
                  <a:schemeClr val="tx1"/>
                </a:solidFill>
              </a:rPr>
              <a:t> on all the other areas of your life.</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7</a:t>
            </a:fld>
            <a:endParaRPr lang="en-US" dirty="0"/>
          </a:p>
        </p:txBody>
      </p:sp>
    </p:spTree>
    <p:extLst>
      <p:ext uri="{BB962C8B-B14F-4D97-AF65-F5344CB8AC3E}">
        <p14:creationId xmlns:p14="http://schemas.microsoft.com/office/powerpoint/2010/main" val="330350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100" b="1" dirty="0" smtClean="0">
                <a:solidFill>
                  <a:srgbClr val="000000"/>
                </a:solidFill>
              </a:rPr>
              <a:t>OBJECTIVE</a:t>
            </a:r>
          </a:p>
          <a:p>
            <a:pPr lvl="0">
              <a:spcBef>
                <a:spcPts val="0"/>
              </a:spcBef>
              <a:buNone/>
            </a:pPr>
            <a:r>
              <a:rPr lang="en" sz="1100" b="0" dirty="0" smtClean="0">
                <a:solidFill>
                  <a:srgbClr val="000000"/>
                </a:solidFill>
              </a:rPr>
              <a:t>Give a high-level</a:t>
            </a:r>
            <a:r>
              <a:rPr lang="en" sz="1100" b="0" baseline="0" dirty="0" smtClean="0">
                <a:solidFill>
                  <a:srgbClr val="000000"/>
                </a:solidFill>
              </a:rPr>
              <a:t> overview of cognitive decline and Alzheimer’s </a:t>
            </a:r>
            <a:r>
              <a:rPr lang="en-US" sz="1100" b="0" baseline="0" dirty="0" smtClean="0">
                <a:solidFill>
                  <a:srgbClr val="000000"/>
                </a:solidFill>
              </a:rPr>
              <a:t>specifically. [Build]</a:t>
            </a:r>
            <a:endParaRPr lang="en" sz="1100" b="0" baseline="0" dirty="0" smtClean="0">
              <a:solidFill>
                <a:srgbClr val="000000"/>
              </a:solidFill>
            </a:endParaRPr>
          </a:p>
          <a:p>
            <a:pPr lvl="0">
              <a:spcBef>
                <a:spcPts val="0"/>
              </a:spcBef>
              <a:buNone/>
            </a:pPr>
            <a:endParaRPr lang="en" sz="1100" b="0" dirty="0" smtClean="0">
              <a:solidFill>
                <a:srgbClr val="000000"/>
              </a:solidFill>
            </a:endParaRPr>
          </a:p>
          <a:p>
            <a:pPr lvl="0">
              <a:spcBef>
                <a:spcPts val="0"/>
              </a:spcBef>
              <a:buNone/>
            </a:pPr>
            <a:r>
              <a:rPr lang="en" sz="1100" b="1" dirty="0" smtClean="0">
                <a:solidFill>
                  <a:srgbClr val="000000"/>
                </a:solidFill>
              </a:rPr>
              <a:t>SPEAKER’S NOTES</a:t>
            </a:r>
          </a:p>
          <a:p>
            <a:pPr marL="171450" lvl="0" indent="-171450">
              <a:spcBef>
                <a:spcPts val="0"/>
              </a:spcBef>
              <a:buFont typeface="Arial"/>
              <a:buChar char="•"/>
            </a:pPr>
            <a:r>
              <a:rPr lang="en" sz="1100" b="0" dirty="0" smtClean="0">
                <a:solidFill>
                  <a:srgbClr val="000000"/>
                </a:solidFill>
              </a:rPr>
              <a:t>Let’s start by talking about what cognitive decline is, specifically Alzheimer’s.</a:t>
            </a:r>
            <a:r>
              <a:rPr lang="en" sz="1100" b="0" baseline="0" dirty="0" smtClean="0">
                <a:solidFill>
                  <a:srgbClr val="000000"/>
                </a:solidFill>
              </a:rPr>
              <a:t> </a:t>
            </a:r>
            <a:endParaRPr lang="en-US" sz="1100" b="0" baseline="0" dirty="0" smtClean="0">
              <a:solidFill>
                <a:srgbClr val="000000"/>
              </a:solidFill>
            </a:endParaRPr>
          </a:p>
          <a:p>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8</a:t>
            </a:fld>
            <a:endParaRPr lang="en-US" dirty="0"/>
          </a:p>
        </p:txBody>
      </p:sp>
    </p:spTree>
    <p:extLst>
      <p:ext uri="{BB962C8B-B14F-4D97-AF65-F5344CB8AC3E}">
        <p14:creationId xmlns:p14="http://schemas.microsoft.com/office/powerpoint/2010/main" val="230079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1000"/>
            <a:ext cx="5511800" cy="4133850"/>
          </a:xfrm>
        </p:spPr>
      </p:sp>
      <p:sp>
        <p:nvSpPr>
          <p:cNvPr id="3" name="Notes Placeholder 2"/>
          <p:cNvSpPr>
            <a:spLocks noGrp="1"/>
          </p:cNvSpPr>
          <p:nvPr>
            <p:ph type="body" idx="1"/>
          </p:nvPr>
        </p:nvSpPr>
        <p:spPr/>
        <p:txBody>
          <a:bodyPr/>
          <a:lstStyle/>
          <a:p>
            <a:pPr lvl="0">
              <a:spcBef>
                <a:spcPts val="0"/>
              </a:spcBef>
              <a:buNone/>
            </a:pPr>
            <a:r>
              <a:rPr lang="en" sz="1100" b="1" dirty="0" smtClean="0">
                <a:solidFill>
                  <a:srgbClr val="000000"/>
                </a:solidFill>
              </a:rPr>
              <a:t>OBJECTIVE</a:t>
            </a:r>
          </a:p>
          <a:p>
            <a:pPr lvl="0">
              <a:spcBef>
                <a:spcPts val="0"/>
              </a:spcBef>
              <a:buNone/>
            </a:pPr>
            <a:r>
              <a:rPr lang="en" sz="1100" b="0" dirty="0" smtClean="0">
                <a:solidFill>
                  <a:srgbClr val="000000"/>
                </a:solidFill>
              </a:rPr>
              <a:t>Give a high-level</a:t>
            </a:r>
            <a:r>
              <a:rPr lang="en" sz="1100" b="0" baseline="0" dirty="0" smtClean="0">
                <a:solidFill>
                  <a:srgbClr val="000000"/>
                </a:solidFill>
              </a:rPr>
              <a:t> overview of cognitive decline and Alzheimer’s </a:t>
            </a:r>
            <a:r>
              <a:rPr lang="en-US" sz="1100" b="0" baseline="0" dirty="0" smtClean="0">
                <a:solidFill>
                  <a:srgbClr val="000000"/>
                </a:solidFill>
              </a:rPr>
              <a:t>specifically.</a:t>
            </a:r>
            <a:endParaRPr lang="en" sz="1100" b="0" baseline="0" dirty="0" smtClean="0">
              <a:solidFill>
                <a:srgbClr val="000000"/>
              </a:solidFill>
            </a:endParaRPr>
          </a:p>
          <a:p>
            <a:pPr lvl="0">
              <a:spcBef>
                <a:spcPts val="0"/>
              </a:spcBef>
              <a:buNone/>
            </a:pPr>
            <a:endParaRPr lang="en" sz="1100" b="0" dirty="0" smtClean="0">
              <a:solidFill>
                <a:srgbClr val="000000"/>
              </a:solidFill>
            </a:endParaRPr>
          </a:p>
          <a:p>
            <a:pPr lvl="0">
              <a:spcBef>
                <a:spcPts val="0"/>
              </a:spcBef>
              <a:buNone/>
            </a:pPr>
            <a:r>
              <a:rPr lang="en" sz="1100" b="1" dirty="0" smtClean="0">
                <a:solidFill>
                  <a:srgbClr val="000000"/>
                </a:solidFill>
              </a:rPr>
              <a:t>SPEAKER’S NOTES</a:t>
            </a:r>
          </a:p>
          <a:p>
            <a:pPr marL="171450" indent="-171450">
              <a:buFont typeface="Arial"/>
              <a:buChar char="•"/>
            </a:pPr>
            <a:r>
              <a:rPr lang="en" sz="1100" b="0" dirty="0" smtClean="0">
                <a:solidFill>
                  <a:srgbClr val="000000"/>
                </a:solidFill>
              </a:rPr>
              <a:t>We can all forget small parts of our routine as we age, like </a:t>
            </a:r>
            <a:r>
              <a:rPr lang="en-US" sz="1100" b="0" dirty="0" smtClean="0">
                <a:solidFill>
                  <a:srgbClr val="000000"/>
                </a:solidFill>
              </a:rPr>
              <a:t>where to find our </a:t>
            </a:r>
            <a:r>
              <a:rPr lang="en" sz="1100" b="0" dirty="0" smtClean="0">
                <a:solidFill>
                  <a:srgbClr val="000000"/>
                </a:solidFill>
              </a:rPr>
              <a:t>keys or phone numbers</a:t>
            </a:r>
            <a:r>
              <a:rPr lang="en-US" sz="1100" b="0" dirty="0" smtClean="0">
                <a:solidFill>
                  <a:srgbClr val="000000"/>
                </a:solidFill>
              </a:rPr>
              <a:t> we use regularly</a:t>
            </a:r>
            <a:r>
              <a:rPr lang="en" sz="1100" b="0" dirty="0" smtClean="0">
                <a:solidFill>
                  <a:srgbClr val="000000"/>
                </a:solidFill>
              </a:rPr>
              <a:t>. But mild cognitive decline can lead to more serious illnesses like Alzheimer’s and other dementias, where the loss of memory and other mental abilities </a:t>
            </a:r>
            <a:r>
              <a:rPr lang="en-US" sz="1100" b="0" dirty="0" smtClean="0">
                <a:solidFill>
                  <a:srgbClr val="000000"/>
                </a:solidFill>
              </a:rPr>
              <a:t>are </a:t>
            </a:r>
            <a:r>
              <a:rPr lang="en" sz="1100" b="0" dirty="0" smtClean="0">
                <a:solidFill>
                  <a:srgbClr val="000000"/>
                </a:solidFill>
              </a:rPr>
              <a:t>severe enough to interfere with daily life.</a:t>
            </a:r>
            <a:endParaRPr lang="en-US" sz="1100" b="0" baseline="0" dirty="0" smtClean="0">
              <a:solidFill>
                <a:srgbClr val="000000"/>
              </a:solidFill>
            </a:endParaRPr>
          </a:p>
          <a:p>
            <a:pPr marL="171450" lvl="0" indent="-171450">
              <a:spcBef>
                <a:spcPts val="0"/>
              </a:spcBef>
              <a:buFont typeface="Arial"/>
              <a:buChar char="•"/>
            </a:pPr>
            <a:r>
              <a:rPr lang="en" sz="1100" b="0" dirty="0" smtClean="0">
                <a:solidFill>
                  <a:srgbClr val="000000"/>
                </a:solidFill>
              </a:rPr>
              <a:t>Alzheimer's has no current cure, but treatments for symptoms are available</a:t>
            </a:r>
            <a:r>
              <a:rPr lang="en-US" sz="1100" b="0" dirty="0" smtClean="0">
                <a:solidFill>
                  <a:srgbClr val="000000"/>
                </a:solidFill>
              </a:rPr>
              <a:t>,</a:t>
            </a:r>
            <a:r>
              <a:rPr lang="en" sz="1100" b="0" dirty="0" smtClean="0">
                <a:solidFill>
                  <a:srgbClr val="000000"/>
                </a:solidFill>
              </a:rPr>
              <a:t> and research continues.</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9</a:t>
            </a:fld>
            <a:endParaRPr lang="en-US" dirty="0"/>
          </a:p>
        </p:txBody>
      </p:sp>
    </p:spTree>
    <p:extLst>
      <p:ext uri="{BB962C8B-B14F-4D97-AF65-F5344CB8AC3E}">
        <p14:creationId xmlns:p14="http://schemas.microsoft.com/office/powerpoint/2010/main" val="453536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S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7330" y="1693273"/>
            <a:ext cx="7551492" cy="2667889"/>
          </a:xfrm>
        </p:spPr>
        <p:txBody>
          <a:bodyPr anchor="b"/>
          <a:lstStyle>
            <a:lvl1pPr algn="ctr">
              <a:lnSpc>
                <a:spcPct val="80000"/>
              </a:lnSpc>
              <a:defRPr sz="7600" b="1">
                <a:solidFill>
                  <a:schemeClr val="bg1"/>
                </a:solidFill>
              </a:defRPr>
            </a:lvl1pPr>
          </a:lstStyle>
          <a:p>
            <a:r>
              <a:rPr lang="en-US" dirty="0" smtClean="0"/>
              <a:t>Click to edit title style</a:t>
            </a:r>
            <a:endParaRPr lang="en-US" dirty="0"/>
          </a:p>
        </p:txBody>
      </p:sp>
      <p:sp>
        <p:nvSpPr>
          <p:cNvPr id="8" name="Subtitle 2"/>
          <p:cNvSpPr>
            <a:spLocks noGrp="1"/>
          </p:cNvSpPr>
          <p:nvPr>
            <p:ph type="subTitle" idx="1" hasCustomPrompt="1"/>
          </p:nvPr>
        </p:nvSpPr>
        <p:spPr>
          <a:xfrm>
            <a:off x="807330" y="4337812"/>
            <a:ext cx="7551492" cy="997968"/>
          </a:xfrm>
        </p:spPr>
        <p:txBody>
          <a:bodyPr/>
          <a:lstStyle>
            <a:lvl1pPr marL="0" indent="0" algn="ctr">
              <a:buNone/>
              <a:defRPr sz="2500" i="0" baseline="0">
                <a:solidFill>
                  <a:schemeClr val="bg1"/>
                </a:solidFill>
              </a:defRPr>
            </a:lvl1pPr>
          </a:lstStyle>
          <a:p>
            <a:r>
              <a:rPr lang="en-US" dirty="0" smtClean="0"/>
              <a:t>Click to edit subtitle style</a:t>
            </a:r>
            <a:endParaRPr lang="en-US" dirty="0"/>
          </a:p>
        </p:txBody>
      </p:sp>
      <p:sp>
        <p:nvSpPr>
          <p:cNvPr id="10" name="Text Placeholder 8"/>
          <p:cNvSpPr>
            <a:spLocks noGrp="1"/>
          </p:cNvSpPr>
          <p:nvPr>
            <p:ph type="body" sz="quarter" idx="10" hasCustomPrompt="1"/>
          </p:nvPr>
        </p:nvSpPr>
        <p:spPr>
          <a:xfrm>
            <a:off x="3252704" y="5382613"/>
            <a:ext cx="2894574" cy="583217"/>
          </a:xfrm>
        </p:spPr>
        <p:txBody>
          <a:bodyPr tIns="0"/>
          <a:lstStyle>
            <a:lvl1pPr algn="ctr">
              <a:buNone/>
              <a:defRPr sz="1700" baseline="0">
                <a:solidFill>
                  <a:schemeClr val="bg1"/>
                </a:solidFill>
              </a:defRPr>
            </a:lvl1pPr>
          </a:lstStyle>
          <a:p>
            <a:pPr lvl="0"/>
            <a:r>
              <a:rPr lang="en-US" dirty="0" smtClean="0"/>
              <a:t>MONTH XX, 2014</a:t>
            </a:r>
            <a:endParaRPr lang="en-US" dirty="0"/>
          </a:p>
        </p:txBody>
      </p:sp>
      <p:pic>
        <p:nvPicPr>
          <p:cNvPr id="9" name="Picture 8"/>
          <p:cNvPicPr>
            <a:picLocks noChangeAspect="1"/>
          </p:cNvPicPr>
          <p:nvPr userDrawn="1"/>
        </p:nvPicPr>
        <p:blipFill>
          <a:blip r:embed="rId2"/>
          <a:stretch>
            <a:fillRect/>
          </a:stretch>
        </p:blipFill>
        <p:spPr bwMode="auto">
          <a:xfrm>
            <a:off x="331246" y="6165850"/>
            <a:ext cx="1687673" cy="360614"/>
          </a:xfrm>
          <a:prstGeom prst="rect">
            <a:avLst/>
          </a:prstGeom>
          <a:noFill/>
          <a:ln w="9525">
            <a:noFill/>
            <a:miter lim="800000"/>
            <a:headEnd/>
            <a:tailEnd/>
          </a:ln>
        </p:spPr>
      </p:pic>
      <p:cxnSp>
        <p:nvCxnSpPr>
          <p:cNvPr id="13" name="Straight Connector 12"/>
          <p:cNvCxnSpPr/>
          <p:nvPr userDrawn="1"/>
        </p:nvCxnSpPr>
        <p:spPr>
          <a:xfrm>
            <a:off x="3941888" y="5375155"/>
            <a:ext cx="1516206"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1"/>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53612384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5" name="Oval 4"/>
          <p:cNvSpPr>
            <a:spLocks noChangeAspect="1"/>
          </p:cNvSpPr>
          <p:nvPr userDrawn="1"/>
        </p:nvSpPr>
        <p:spPr bwMode="auto">
          <a:xfrm>
            <a:off x="4000500" y="914400"/>
            <a:ext cx="1143000" cy="1143000"/>
          </a:xfrm>
          <a:prstGeom prst="ellipse">
            <a:avLst/>
          </a:prstGeom>
          <a:solidFill>
            <a:schemeClr val="bg1"/>
          </a:solidFill>
          <a:ln w="50800" cap="flat" cmpd="thickThin"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10" name="Picture 9" descr="WhiteBoard.png"/>
          <p:cNvPicPr>
            <a:picLocks noChangeAspect="1"/>
          </p:cNvPicPr>
          <p:nvPr userDrawn="1"/>
        </p:nvPicPr>
        <p:blipFill>
          <a:blip r:embed="rId3"/>
          <a:stretch>
            <a:fillRect/>
          </a:stretch>
        </p:blipFill>
        <p:spPr>
          <a:xfrm>
            <a:off x="4287816" y="1248070"/>
            <a:ext cx="559334" cy="580730"/>
          </a:xfrm>
          <a:prstGeom prst="rect">
            <a:avLst/>
          </a:prstGeom>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3734435127"/>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250684932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S_Closin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34162" y="1684329"/>
            <a:ext cx="7551492" cy="1750261"/>
          </a:xfrm>
        </p:spPr>
        <p:txBody>
          <a:bodyPr anchor="b"/>
          <a:lstStyle>
            <a:lvl1pPr algn="ctr">
              <a:lnSpc>
                <a:spcPct val="80000"/>
              </a:lnSpc>
              <a:defRPr sz="7600" b="1">
                <a:solidFill>
                  <a:schemeClr val="bg1"/>
                </a:solidFill>
              </a:defRPr>
            </a:lvl1pPr>
          </a:lstStyle>
          <a:p>
            <a:r>
              <a:rPr lang="en-US" dirty="0" smtClean="0"/>
              <a:t>Thank you.</a:t>
            </a:r>
            <a:endParaRPr lang="en-US" dirty="0"/>
          </a:p>
        </p:txBody>
      </p:sp>
      <p:sp>
        <p:nvSpPr>
          <p:cNvPr id="8" name="Subtitle 2"/>
          <p:cNvSpPr>
            <a:spLocks noGrp="1"/>
          </p:cNvSpPr>
          <p:nvPr>
            <p:ph type="subTitle" idx="1" hasCustomPrompt="1"/>
          </p:nvPr>
        </p:nvSpPr>
        <p:spPr>
          <a:xfrm>
            <a:off x="834162" y="3801170"/>
            <a:ext cx="7551492" cy="997968"/>
          </a:xfrm>
        </p:spPr>
        <p:txBody>
          <a:bodyPr/>
          <a:lstStyle>
            <a:lvl1pPr marL="0" indent="0" algn="ctr">
              <a:buNone/>
              <a:defRPr sz="2500" b="1" i="0" baseline="0">
                <a:solidFill>
                  <a:schemeClr val="bg1"/>
                </a:solidFill>
              </a:defRPr>
            </a:lvl1pPr>
          </a:lstStyle>
          <a:p>
            <a:r>
              <a:rPr lang="en-US" dirty="0" smtClean="0"/>
              <a:t>[ADVISOR CONTACT]</a:t>
            </a:r>
            <a:endParaRPr lang="en-US" dirty="0"/>
          </a:p>
        </p:txBody>
      </p:sp>
      <p:pic>
        <p:nvPicPr>
          <p:cNvPr id="9" name="Picture 8"/>
          <p:cNvPicPr>
            <a:picLocks noChangeAspect="1"/>
          </p:cNvPicPr>
          <p:nvPr userDrawn="1"/>
        </p:nvPicPr>
        <p:blipFill>
          <a:blip r:embed="rId2"/>
          <a:stretch>
            <a:fillRect/>
          </a:stretch>
        </p:blipFill>
        <p:spPr bwMode="auto">
          <a:xfrm>
            <a:off x="331246" y="6165850"/>
            <a:ext cx="1687673" cy="360614"/>
          </a:xfrm>
          <a:prstGeom prst="rect">
            <a:avLst/>
          </a:prstGeom>
          <a:noFill/>
          <a:ln w="9525">
            <a:noFill/>
            <a:miter lim="800000"/>
            <a:headEnd/>
            <a:tailEnd/>
          </a:ln>
        </p:spPr>
      </p:pic>
    </p:spTree>
    <p:extLst>
      <p:ext uri="{BB962C8B-B14F-4D97-AF65-F5344CB8AC3E}">
        <p14:creationId xmlns:p14="http://schemas.microsoft.com/office/powerpoint/2010/main" val="55368072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cxnSp>
        <p:nvCxnSpPr>
          <p:cNvPr id="5" name="Straight Connector 4"/>
          <p:cNvCxnSpPr/>
          <p:nvPr userDrawn="1"/>
        </p:nvCxnSpPr>
        <p:spPr>
          <a:xfrm>
            <a:off x="3941888" y="5375155"/>
            <a:ext cx="1516206"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userDrawn="1"/>
        </p:nvSpPr>
        <p:spPr bwMode="auto">
          <a:xfrm>
            <a:off x="658368" y="2267712"/>
            <a:ext cx="8083294" cy="26678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ctr" rtl="0" eaLnBrk="1" fontAlgn="base" hangingPunct="1">
              <a:lnSpc>
                <a:spcPct val="80000"/>
              </a:lnSpc>
              <a:spcBef>
                <a:spcPct val="0"/>
              </a:spcBef>
              <a:spcAft>
                <a:spcPct val="0"/>
              </a:spcAft>
              <a:defRPr sz="7600" b="1" kern="1200">
                <a:solidFill>
                  <a:schemeClr val="bg1"/>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7000" dirty="0" smtClean="0"/>
              <a:t>Preparing Together:</a:t>
            </a:r>
            <a:br>
              <a:rPr lang="en-US" sz="7000" dirty="0" smtClean="0"/>
            </a:br>
            <a:r>
              <a:rPr lang="en-US" sz="3600" b="0" dirty="0" smtClean="0"/>
              <a:t>Financial Matters &amp; Matters of the Mind</a:t>
            </a:r>
            <a:endParaRPr lang="en-US" sz="3600" b="0" dirty="0"/>
          </a:p>
        </p:txBody>
      </p:sp>
      <p:sp>
        <p:nvSpPr>
          <p:cNvPr id="10" name="Text Placeholder 8"/>
          <p:cNvSpPr>
            <a:spLocks noGrp="1"/>
          </p:cNvSpPr>
          <p:nvPr>
            <p:ph type="body" sz="quarter" idx="10" hasCustomPrompt="1"/>
          </p:nvPr>
        </p:nvSpPr>
        <p:spPr>
          <a:xfrm>
            <a:off x="3252704" y="5382613"/>
            <a:ext cx="2894574" cy="583217"/>
          </a:xfrm>
        </p:spPr>
        <p:txBody>
          <a:bodyPr tIns="0"/>
          <a:lstStyle>
            <a:lvl1pPr algn="ctr">
              <a:buNone/>
              <a:defRPr sz="1700" baseline="0">
                <a:solidFill>
                  <a:schemeClr val="bg1"/>
                </a:solidFill>
              </a:defRPr>
            </a:lvl1pPr>
          </a:lstStyle>
          <a:p>
            <a:pPr lvl="0"/>
            <a:r>
              <a:rPr lang="en-US" dirty="0" smtClean="0"/>
              <a:t>MONTH XX, 2017</a:t>
            </a:r>
            <a:endParaRPr lang="en-US" dirty="0"/>
          </a:p>
        </p:txBody>
      </p:sp>
    </p:spTree>
    <p:extLst>
      <p:ext uri="{BB962C8B-B14F-4D97-AF65-F5344CB8AC3E}">
        <p14:creationId xmlns:p14="http://schemas.microsoft.com/office/powerpoint/2010/main" val="28436721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364115" y="284171"/>
            <a:ext cx="8568757" cy="4873642"/>
          </a:xfrm>
          <a:prstGeom prst="rect">
            <a:avLst/>
          </a:prstGeom>
          <a:noFill/>
        </p:spPr>
        <p:txBody>
          <a:bodyPr wrap="square" lIns="0" rIns="0" rtlCol="0">
            <a:spAutoFit/>
          </a:bodyPr>
          <a:lstStyle/>
          <a:p>
            <a:r>
              <a:rPr lang="en-US" sz="970" dirty="0" smtClean="0">
                <a:solidFill>
                  <a:srgbClr val="636366"/>
                </a:solidFill>
                <a:latin typeface="+mn-lt"/>
              </a:rPr>
              <a:t>The data </a:t>
            </a:r>
            <a:r>
              <a:rPr lang="en-US" sz="970" dirty="0">
                <a:solidFill>
                  <a:srgbClr val="636366"/>
                </a:solidFill>
                <a:latin typeface="+mn-lt"/>
              </a:rPr>
              <a:t>included in the presentation is from </a:t>
            </a:r>
            <a:r>
              <a:rPr lang="en-US" sz="970" i="1" dirty="0" smtClean="0">
                <a:solidFill>
                  <a:srgbClr val="636366"/>
                </a:solidFill>
                <a:latin typeface="+mn-lt"/>
              </a:rPr>
              <a:t>Health and Retirement: Planning for the Great Unknown </a:t>
            </a:r>
            <a:r>
              <a:rPr lang="en-US" sz="970" dirty="0" smtClean="0">
                <a:solidFill>
                  <a:srgbClr val="636366"/>
                </a:solidFill>
                <a:latin typeface="+mn-lt"/>
              </a:rPr>
              <a:t>study </a:t>
            </a:r>
            <a:r>
              <a:rPr lang="en-US" sz="970" dirty="0">
                <a:solidFill>
                  <a:srgbClr val="636366"/>
                </a:solidFill>
                <a:latin typeface="+mn-lt"/>
              </a:rPr>
              <a:t>conducted </a:t>
            </a:r>
            <a:r>
              <a:rPr lang="en-US" sz="970" dirty="0" smtClean="0">
                <a:solidFill>
                  <a:srgbClr val="636366"/>
                </a:solidFill>
                <a:latin typeface="+mn-lt"/>
              </a:rPr>
              <a:t>by Age Wave on </a:t>
            </a:r>
            <a:r>
              <a:rPr lang="en-US" sz="970" dirty="0">
                <a:solidFill>
                  <a:srgbClr val="636366"/>
                </a:solidFill>
                <a:latin typeface="+mn-lt"/>
              </a:rPr>
              <a:t>behalf of </a:t>
            </a:r>
            <a:r>
              <a:rPr lang="en-US" sz="970" dirty="0" smtClean="0">
                <a:solidFill>
                  <a:srgbClr val="636366"/>
                </a:solidFill>
                <a:latin typeface="+mn-lt"/>
              </a:rPr>
              <a:t>Merrill Lynch Global Wealth Management. The survey </a:t>
            </a:r>
            <a:r>
              <a:rPr lang="en-US" sz="970" dirty="0">
                <a:solidFill>
                  <a:srgbClr val="636366"/>
                </a:solidFill>
                <a:latin typeface="+mn-lt"/>
              </a:rPr>
              <a:t>included a total of </a:t>
            </a:r>
            <a:r>
              <a:rPr lang="en-US" sz="970" dirty="0" smtClean="0">
                <a:solidFill>
                  <a:srgbClr val="636366"/>
                </a:solidFill>
                <a:latin typeface="+mn-lt"/>
              </a:rPr>
              <a:t>5,424 </a:t>
            </a:r>
            <a:r>
              <a:rPr lang="en-US" sz="970" dirty="0">
                <a:solidFill>
                  <a:srgbClr val="636366"/>
                </a:solidFill>
                <a:latin typeface="+mn-lt"/>
              </a:rPr>
              <a:t>respondents, with findings based on </a:t>
            </a:r>
            <a:r>
              <a:rPr lang="en-US" sz="970" dirty="0" smtClean="0">
                <a:solidFill>
                  <a:srgbClr val="636366"/>
                </a:solidFill>
                <a:latin typeface="+mn-lt"/>
              </a:rPr>
              <a:t>analysis of 3,303 respondents age 25</a:t>
            </a:r>
            <a:r>
              <a:rPr lang="en-US" sz="970" dirty="0">
                <a:solidFill>
                  <a:srgbClr val="636366"/>
                </a:solidFill>
                <a:latin typeface="+mn-lt"/>
              </a:rPr>
              <a:t>+, representative of the U.S. national population by age, income, gender, and geography. By age breakdown, the </a:t>
            </a:r>
            <a:r>
              <a:rPr lang="en-US" sz="970" dirty="0" smtClean="0">
                <a:solidFill>
                  <a:srgbClr val="636366"/>
                </a:solidFill>
                <a:latin typeface="+mn-lt"/>
              </a:rPr>
              <a:t>3,303 are: 785 </a:t>
            </a:r>
            <a:r>
              <a:rPr lang="en-US" sz="970" dirty="0">
                <a:solidFill>
                  <a:srgbClr val="636366"/>
                </a:solidFill>
                <a:latin typeface="+mn-lt"/>
              </a:rPr>
              <a:t>Silent Generation (age 69-89), </a:t>
            </a:r>
            <a:r>
              <a:rPr lang="en-US" sz="970" dirty="0" smtClean="0">
                <a:solidFill>
                  <a:srgbClr val="636366"/>
                </a:solidFill>
                <a:latin typeface="+mn-lt"/>
              </a:rPr>
              <a:t>2,153 Boomers </a:t>
            </a:r>
            <a:r>
              <a:rPr lang="en-US" sz="970" dirty="0">
                <a:solidFill>
                  <a:srgbClr val="636366"/>
                </a:solidFill>
                <a:latin typeface="+mn-lt"/>
              </a:rPr>
              <a:t>(age 50-68), </a:t>
            </a:r>
            <a:r>
              <a:rPr lang="en-US" sz="970" dirty="0" smtClean="0">
                <a:solidFill>
                  <a:srgbClr val="636366"/>
                </a:solidFill>
                <a:latin typeface="+mn-lt"/>
              </a:rPr>
              <a:t>192 Generation </a:t>
            </a:r>
            <a:r>
              <a:rPr lang="en-US" sz="970" dirty="0">
                <a:solidFill>
                  <a:srgbClr val="636366"/>
                </a:solidFill>
                <a:latin typeface="+mn-lt"/>
              </a:rPr>
              <a:t>Xers (age 38-49), and </a:t>
            </a:r>
            <a:r>
              <a:rPr lang="en-US" sz="970" dirty="0" smtClean="0">
                <a:solidFill>
                  <a:srgbClr val="636366"/>
                </a:solidFill>
                <a:latin typeface="+mn-lt"/>
              </a:rPr>
              <a:t>173 Millennials </a:t>
            </a:r>
            <a:r>
              <a:rPr lang="en-US" sz="970" dirty="0">
                <a:solidFill>
                  <a:srgbClr val="636366"/>
                </a:solidFill>
                <a:latin typeface="+mn-lt"/>
              </a:rPr>
              <a:t>(age 25-37). </a:t>
            </a:r>
            <a:r>
              <a:rPr lang="en-US" sz="970" dirty="0" smtClean="0">
                <a:solidFill>
                  <a:srgbClr val="636366"/>
                </a:solidFill>
                <a:latin typeface="+mn-lt"/>
              </a:rPr>
              <a:t>Where noted, results from an additional sample of 2,121 affluent respondents age 50+ with at least $250,000 in </a:t>
            </a:r>
            <a:r>
              <a:rPr lang="en-US" sz="970" dirty="0">
                <a:solidFill>
                  <a:srgbClr val="636366"/>
                </a:solidFill>
                <a:latin typeface="+mn-lt"/>
              </a:rPr>
              <a:t>investable assets (including liquid cash and investments, but excluding real estate) are </a:t>
            </a:r>
            <a:r>
              <a:rPr lang="en-US" sz="970" dirty="0" smtClean="0">
                <a:solidFill>
                  <a:srgbClr val="636366"/>
                </a:solidFill>
                <a:latin typeface="+mn-lt"/>
              </a:rPr>
              <a:t>included. Qualitative research (seven focus groups) was also conducted among both pre-retirees and retirees prior to the quantitative research. </a:t>
            </a:r>
            <a:endParaRPr lang="en-US" sz="970" dirty="0">
              <a:solidFill>
                <a:srgbClr val="636366"/>
              </a:solidFill>
              <a:latin typeface="+mn-lt"/>
            </a:endParaRPr>
          </a:p>
          <a:p>
            <a:endParaRPr lang="en-US" sz="970" dirty="0">
              <a:solidFill>
                <a:srgbClr val="636366"/>
              </a:solidFill>
              <a:latin typeface="+mn-lt"/>
            </a:endParaRPr>
          </a:p>
          <a:p>
            <a:r>
              <a:rPr lang="en-US" sz="970" dirty="0">
                <a:solidFill>
                  <a:srgbClr val="636366"/>
                </a:solidFill>
                <a:latin typeface="+mn-lt"/>
              </a:rPr>
              <a:t>The survey was conducted online by TNS and completed </a:t>
            </a:r>
            <a:r>
              <a:rPr lang="en-US" sz="970" dirty="0" smtClean="0">
                <a:solidFill>
                  <a:srgbClr val="636366"/>
                </a:solidFill>
                <a:latin typeface="+mn-lt"/>
              </a:rPr>
              <a:t>in May </a:t>
            </a:r>
            <a:r>
              <a:rPr lang="en-US" sz="970" dirty="0">
                <a:solidFill>
                  <a:srgbClr val="636366"/>
                </a:solidFill>
                <a:latin typeface="+mn-lt"/>
              </a:rPr>
              <a:t>2014. Age Wave is not affiliated with Bank of America Corporation</a:t>
            </a:r>
            <a:r>
              <a:rPr lang="en-US" sz="970" dirty="0" smtClean="0">
                <a:solidFill>
                  <a:srgbClr val="636366"/>
                </a:solidFill>
                <a:latin typeface="+mn-lt"/>
              </a:rPr>
              <a:t>.</a:t>
            </a:r>
            <a:endParaRPr lang="en-US" sz="970" dirty="0">
              <a:solidFill>
                <a:srgbClr val="636366"/>
              </a:solidFill>
              <a:latin typeface="+mn-lt"/>
            </a:endParaRPr>
          </a:p>
          <a:p>
            <a:endParaRPr lang="en-US" sz="970" dirty="0">
              <a:solidFill>
                <a:srgbClr val="636366"/>
              </a:solidFill>
              <a:latin typeface="+mn-lt"/>
            </a:endParaRPr>
          </a:p>
          <a:p>
            <a:r>
              <a:rPr lang="en-US" sz="970" dirty="0">
                <a:solidFill>
                  <a:srgbClr val="636366"/>
                </a:solidFill>
                <a:latin typeface="+mn-lt"/>
              </a:rPr>
              <a:t>Neither Merrill Lynch nor any of its affiliates or financial advisors provide legal, tax or accounting advice. You should consult your legal and/or tax advisors before </a:t>
            </a:r>
            <a:r>
              <a:rPr lang="en-US" sz="970" dirty="0" smtClean="0">
                <a:solidFill>
                  <a:srgbClr val="636366"/>
                </a:solidFill>
                <a:latin typeface="+mn-lt"/>
              </a:rPr>
              <a:t/>
            </a:r>
            <a:br>
              <a:rPr lang="en-US" sz="970" dirty="0" smtClean="0">
                <a:solidFill>
                  <a:srgbClr val="636366"/>
                </a:solidFill>
                <a:latin typeface="+mn-lt"/>
              </a:rPr>
            </a:br>
            <a:r>
              <a:rPr lang="en-US" sz="970" dirty="0" smtClean="0">
                <a:solidFill>
                  <a:srgbClr val="636366"/>
                </a:solidFill>
                <a:latin typeface="+mn-lt"/>
              </a:rPr>
              <a:t>making </a:t>
            </a:r>
            <a:r>
              <a:rPr lang="en-US" sz="970" dirty="0">
                <a:solidFill>
                  <a:srgbClr val="636366"/>
                </a:solidFill>
                <a:latin typeface="+mn-lt"/>
              </a:rPr>
              <a:t>any financial decisions.</a:t>
            </a:r>
          </a:p>
          <a:p>
            <a:endParaRPr lang="en-US" sz="970" dirty="0">
              <a:solidFill>
                <a:srgbClr val="636366"/>
              </a:solidFill>
              <a:latin typeface="+mn-lt"/>
            </a:endParaRPr>
          </a:p>
          <a:p>
            <a:r>
              <a:rPr lang="en-US" sz="970" dirty="0">
                <a:solidFill>
                  <a:srgbClr val="636366"/>
                </a:solidFill>
                <a:latin typeface="+mn-lt"/>
              </a:rPr>
              <a:t>Merrill Lynch Wealth Management makes available products and services offered by Merrill Lynch, Pierce, Fenner &amp; Smith Incorporated (MLPF&amp;S) and other subsidiaries </a:t>
            </a:r>
          </a:p>
          <a:p>
            <a:r>
              <a:rPr lang="en-US" sz="970" dirty="0">
                <a:solidFill>
                  <a:srgbClr val="636366"/>
                </a:solidFill>
                <a:latin typeface="+mn-lt"/>
              </a:rPr>
              <a:t>of Bank of America Corporation.</a:t>
            </a:r>
          </a:p>
          <a:p>
            <a:endParaRPr lang="en-US" sz="970" dirty="0">
              <a:solidFill>
                <a:srgbClr val="636366"/>
              </a:solidFill>
              <a:latin typeface="+mn-lt"/>
            </a:endParaRPr>
          </a:p>
          <a:p>
            <a:r>
              <a:rPr lang="en-US" sz="970" dirty="0">
                <a:solidFill>
                  <a:srgbClr val="636366"/>
                </a:solidFill>
                <a:latin typeface="+mn-lt"/>
              </a:rPr>
              <a:t>Banking products are provided by Bank of America, N.A. and affiliated banks, Members FDIC and wholly owned subsidiaries of Bank of America Corporation</a:t>
            </a:r>
            <a:r>
              <a:rPr lang="en-US" sz="970" dirty="0" smtClean="0">
                <a:solidFill>
                  <a:srgbClr val="636366"/>
                </a:solidFill>
                <a:latin typeface="+mn-lt"/>
              </a:rPr>
              <a:t>.</a:t>
            </a:r>
            <a:endParaRPr lang="en-US" sz="970" dirty="0">
              <a:solidFill>
                <a:srgbClr val="636366"/>
              </a:solidFill>
              <a:latin typeface="+mn-lt"/>
            </a:endParaRPr>
          </a:p>
          <a:p>
            <a:r>
              <a:rPr lang="en-US" sz="970" dirty="0">
                <a:solidFill>
                  <a:srgbClr val="636366"/>
                </a:solidFill>
                <a:latin typeface="+mn-lt"/>
              </a:rPr>
              <a:t>Trust and fiduciary services are provided by U.S. Trust, a division of Bank of America, N.A., Member FDIC</a:t>
            </a:r>
            <a:r>
              <a:rPr lang="en-US" sz="970" dirty="0" smtClean="0">
                <a:solidFill>
                  <a:srgbClr val="636366"/>
                </a:solidFill>
                <a:latin typeface="+mn-lt"/>
              </a:rPr>
              <a:t>. Insurance </a:t>
            </a:r>
            <a:r>
              <a:rPr lang="en-US" sz="970" dirty="0">
                <a:solidFill>
                  <a:srgbClr val="636366"/>
                </a:solidFill>
                <a:latin typeface="+mn-lt"/>
              </a:rPr>
              <a:t>and annuity products are offered through Merrill Lynch Life Agency Inc., a licensed insurance agency. Bank of America, N.A., Merrill Lynch Life Agency Inc. and MLPF&amp;S, a registered broker-dealer and Member SIPC, </a:t>
            </a:r>
            <a:r>
              <a:rPr lang="en-US" sz="970" dirty="0" smtClean="0">
                <a:solidFill>
                  <a:srgbClr val="636366"/>
                </a:solidFill>
                <a:latin typeface="+mn-lt"/>
              </a:rPr>
              <a:t>are </a:t>
            </a:r>
            <a:r>
              <a:rPr lang="en-US" sz="970" dirty="0">
                <a:solidFill>
                  <a:srgbClr val="636366"/>
                </a:solidFill>
                <a:latin typeface="+mn-lt"/>
              </a:rPr>
              <a:t>wholly owned subsidiaries of Bank of America Corporation</a:t>
            </a:r>
            <a:r>
              <a:rPr lang="en-US" sz="970" dirty="0" smtClean="0">
                <a:solidFill>
                  <a:srgbClr val="636366"/>
                </a:solidFill>
                <a:latin typeface="+mn-lt"/>
              </a:rPr>
              <a:t>.</a:t>
            </a:r>
            <a:endParaRPr lang="en-US" sz="970" dirty="0">
              <a:solidFill>
                <a:srgbClr val="636366"/>
              </a:solidFill>
              <a:latin typeface="+mn-lt"/>
            </a:endParaRPr>
          </a:p>
          <a:p>
            <a:endParaRPr lang="en-US" sz="970" dirty="0">
              <a:solidFill>
                <a:srgbClr val="636366"/>
              </a:solidFill>
              <a:latin typeface="+mn-lt"/>
            </a:endParaRPr>
          </a:p>
          <a:p>
            <a:r>
              <a:rPr lang="en-US" sz="970" dirty="0">
                <a:solidFill>
                  <a:srgbClr val="636366"/>
                </a:solidFill>
                <a:latin typeface="+mn-lt"/>
              </a:rPr>
              <a:t>Investment products, insurance and annuity products:</a:t>
            </a:r>
          </a:p>
          <a:p>
            <a:endParaRPr lang="en-US" sz="970" dirty="0">
              <a:solidFill>
                <a:srgbClr val="636366"/>
              </a:solidFill>
              <a:latin typeface="+mn-lt"/>
            </a:endParaRPr>
          </a:p>
          <a:p>
            <a:endParaRPr lang="en-US" sz="970" dirty="0">
              <a:solidFill>
                <a:srgbClr val="636366"/>
              </a:solidFill>
              <a:latin typeface="+mn-lt"/>
            </a:endParaRPr>
          </a:p>
          <a:p>
            <a:endParaRPr lang="en-US" sz="970" dirty="0">
              <a:solidFill>
                <a:srgbClr val="636366"/>
              </a:solidFill>
              <a:latin typeface="+mn-lt"/>
            </a:endParaRPr>
          </a:p>
          <a:p>
            <a:endParaRPr lang="en-US" sz="970" dirty="0">
              <a:solidFill>
                <a:srgbClr val="636366"/>
              </a:solidFill>
              <a:latin typeface="+mn-lt"/>
            </a:endParaRPr>
          </a:p>
          <a:p>
            <a:endParaRPr lang="en-US" sz="970" dirty="0">
              <a:solidFill>
                <a:srgbClr val="636366"/>
              </a:solidFill>
              <a:latin typeface="+mn-lt"/>
            </a:endParaRPr>
          </a:p>
          <a:p>
            <a:endParaRPr lang="en-US" sz="970" dirty="0">
              <a:solidFill>
                <a:srgbClr val="636366"/>
              </a:solidFill>
              <a:latin typeface="+mn-lt"/>
            </a:endParaRPr>
          </a:p>
          <a:p>
            <a:pPr>
              <a:spcBef>
                <a:spcPts val="1200"/>
              </a:spcBef>
            </a:pPr>
            <a:r>
              <a:rPr lang="en-US" sz="970" dirty="0">
                <a:solidFill>
                  <a:srgbClr val="636366"/>
                </a:solidFill>
                <a:latin typeface="+mn-lt"/>
              </a:rPr>
              <a:t>MLPF&amp;S and Bank of America, N.A. make available investment products sponsored, managed, distributed or provided by companies that are affiliates of Bank of America Corporation or in which Bank of America Corporation has a substantial economic </a:t>
            </a:r>
            <a:r>
              <a:rPr lang="en-US" sz="970" dirty="0" smtClean="0">
                <a:solidFill>
                  <a:srgbClr val="636366"/>
                </a:solidFill>
                <a:latin typeface="+mn-lt"/>
              </a:rPr>
              <a:t>interest.</a:t>
            </a:r>
          </a:p>
          <a:p>
            <a:endParaRPr lang="en-US" sz="970" dirty="0" smtClean="0">
              <a:solidFill>
                <a:srgbClr val="636366"/>
              </a:solidFill>
              <a:latin typeface="+mn-lt"/>
            </a:endParaRPr>
          </a:p>
          <a:p>
            <a:r>
              <a:rPr lang="en-US" sz="970" dirty="0" smtClean="0">
                <a:solidFill>
                  <a:srgbClr val="636366"/>
                </a:solidFill>
                <a:latin typeface="+mn-lt"/>
              </a:rPr>
              <a:t>© 2017 </a:t>
            </a:r>
            <a:r>
              <a:rPr lang="en-US" sz="970" dirty="0">
                <a:solidFill>
                  <a:srgbClr val="636366"/>
                </a:solidFill>
                <a:latin typeface="+mn-lt"/>
              </a:rPr>
              <a:t>Bank of America Corporation. All rights reserved.                	</a:t>
            </a:r>
          </a:p>
        </p:txBody>
      </p:sp>
      <p:sp>
        <p:nvSpPr>
          <p:cNvPr id="5" name="TextBox 4"/>
          <p:cNvSpPr txBox="1"/>
          <p:nvPr userDrawn="1"/>
        </p:nvSpPr>
        <p:spPr>
          <a:xfrm>
            <a:off x="6858000" y="5017804"/>
            <a:ext cx="1827524" cy="246221"/>
          </a:xfrm>
          <a:prstGeom prst="rect">
            <a:avLst/>
          </a:prstGeom>
          <a:noFill/>
        </p:spPr>
        <p:txBody>
          <a:bodyPr wrap="square" rtlCol="0">
            <a:spAutoFit/>
          </a:bodyPr>
          <a:lstStyle/>
          <a:p>
            <a:pPr algn="r"/>
            <a:r>
              <a:rPr lang="en-US" sz="1000" dirty="0" smtClean="0">
                <a:solidFill>
                  <a:srgbClr val="636366"/>
                </a:solidFill>
                <a:latin typeface="+mn-lt"/>
              </a:rPr>
              <a:t>ARPGYJ9N | XXXXXX-XX17</a:t>
            </a:r>
            <a:endParaRPr lang="en-US" sz="1000" dirty="0">
              <a:solidFill>
                <a:srgbClr val="636366"/>
              </a:solidFill>
              <a:latin typeface="+mn-lt"/>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743982599"/>
              </p:ext>
            </p:extLst>
          </p:nvPr>
        </p:nvGraphicFramePr>
        <p:xfrm>
          <a:off x="378363" y="3644826"/>
          <a:ext cx="8388709" cy="636937"/>
        </p:xfrm>
        <a:graphic>
          <a:graphicData uri="http://schemas.openxmlformats.org/drawingml/2006/table">
            <a:tbl>
              <a:tblPr firstRow="1" bandRow="1">
                <a:tableStyleId>{2D5ABB26-0587-4C30-8999-92F81FD0307C}</a:tableStyleId>
              </a:tblPr>
              <a:tblGrid>
                <a:gridCol w="2800875"/>
                <a:gridCol w="2800875"/>
                <a:gridCol w="2786959"/>
              </a:tblGrid>
              <a:tr h="249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70" b="0" i="0" u="none" strike="noStrike" kern="1200" baseline="0" dirty="0" smtClean="0">
                          <a:solidFill>
                            <a:srgbClr val="636366"/>
                          </a:solidFill>
                          <a:latin typeface="+mn-lt"/>
                          <a:ea typeface="+mn-ea"/>
                          <a:cs typeface="+mn-cs"/>
                        </a:rPr>
                        <a:t>Are Not FDIC Insured</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970" b="0" i="0" u="none" strike="noStrike" kern="1200" baseline="0" dirty="0" smtClean="0">
                          <a:solidFill>
                            <a:srgbClr val="636366"/>
                          </a:solidFill>
                          <a:latin typeface="+mn-lt"/>
                          <a:ea typeface="+mn-ea"/>
                          <a:cs typeface="+mn-cs"/>
                        </a:rPr>
                        <a:t>Are Not Bank Guaranteed</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970" b="0" i="0" u="none" strike="noStrike" kern="1200" baseline="0" dirty="0" smtClean="0">
                          <a:solidFill>
                            <a:srgbClr val="636366"/>
                          </a:solidFill>
                          <a:latin typeface="+mn-lt"/>
                          <a:ea typeface="+mn-ea"/>
                          <a:cs typeface="+mn-cs"/>
                        </a:rPr>
                        <a:t>May Lose Value</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r>
              <a:tr h="2397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70" b="0" i="0" u="none" strike="noStrike" kern="1200" baseline="0" dirty="0" smtClean="0">
                          <a:solidFill>
                            <a:srgbClr val="636366"/>
                          </a:solidFill>
                          <a:latin typeface="+mn-lt"/>
                          <a:ea typeface="+mn-ea"/>
                          <a:cs typeface="+mn-cs"/>
                        </a:rPr>
                        <a:t>Are Not Deposits</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70" b="0" i="0" u="none" strike="noStrike" kern="1200" baseline="0" dirty="0" smtClean="0">
                          <a:solidFill>
                            <a:srgbClr val="636366"/>
                          </a:solidFill>
                          <a:latin typeface="+mn-lt"/>
                          <a:ea typeface="+mn-ea"/>
                          <a:cs typeface="+mn-cs"/>
                        </a:rPr>
                        <a:t>Are Not Insured by Any Federal </a:t>
                      </a:r>
                      <a:br>
                        <a:rPr lang="en-US" sz="970" b="0" i="0" u="none" strike="noStrike" kern="1200" baseline="0" dirty="0" smtClean="0">
                          <a:solidFill>
                            <a:srgbClr val="636366"/>
                          </a:solidFill>
                          <a:latin typeface="+mn-lt"/>
                          <a:ea typeface="+mn-ea"/>
                          <a:cs typeface="+mn-cs"/>
                        </a:rPr>
                      </a:br>
                      <a:r>
                        <a:rPr lang="en-US" sz="970" b="0" i="0" u="none" strike="noStrike" kern="1200" baseline="0" dirty="0" smtClean="0">
                          <a:solidFill>
                            <a:srgbClr val="636366"/>
                          </a:solidFill>
                          <a:latin typeface="+mn-lt"/>
                          <a:ea typeface="+mn-ea"/>
                          <a:cs typeface="+mn-cs"/>
                        </a:rPr>
                        <a:t>Government Agency</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70" b="0" i="0" u="none" strike="noStrike" kern="1200" baseline="0" dirty="0" smtClean="0">
                          <a:solidFill>
                            <a:srgbClr val="636366"/>
                          </a:solidFill>
                          <a:latin typeface="+mn-lt"/>
                          <a:ea typeface="+mn-ea"/>
                          <a:cs typeface="+mn-cs"/>
                        </a:rPr>
                        <a:t>Are Not a Condition to Any Banking </a:t>
                      </a:r>
                      <a:br>
                        <a:rPr lang="en-US" sz="970" b="0" i="0" u="none" strike="noStrike" kern="1200" baseline="0" dirty="0" smtClean="0">
                          <a:solidFill>
                            <a:srgbClr val="636366"/>
                          </a:solidFill>
                          <a:latin typeface="+mn-lt"/>
                          <a:ea typeface="+mn-ea"/>
                          <a:cs typeface="+mn-cs"/>
                        </a:rPr>
                      </a:br>
                      <a:r>
                        <a:rPr lang="en-US" sz="970" b="0" i="0" u="none" strike="noStrike" kern="1200" baseline="0" dirty="0" smtClean="0">
                          <a:solidFill>
                            <a:srgbClr val="636366"/>
                          </a:solidFill>
                          <a:latin typeface="+mn-lt"/>
                          <a:ea typeface="+mn-ea"/>
                          <a:cs typeface="+mn-cs"/>
                        </a:rPr>
                        <a:t>Service or Activity</a:t>
                      </a:r>
                    </a:p>
                  </a:txBody>
                  <a:tcPr anchor="ctr">
                    <a:lnL w="6350" cap="flat" cmpd="sng" algn="ctr">
                      <a:solidFill>
                        <a:srgbClr val="636366"/>
                      </a:solidFill>
                      <a:prstDash val="solid"/>
                      <a:round/>
                      <a:headEnd type="none" w="med" len="med"/>
                      <a:tailEnd type="none" w="med" len="med"/>
                    </a:lnL>
                    <a:lnR w="6350" cap="flat" cmpd="sng" algn="ctr">
                      <a:solidFill>
                        <a:srgbClr val="636366"/>
                      </a:solidFill>
                      <a:prstDash val="solid"/>
                      <a:round/>
                      <a:headEnd type="none" w="med" len="med"/>
                      <a:tailEnd type="none" w="med" len="med"/>
                    </a:lnR>
                    <a:lnT w="6350" cap="flat" cmpd="sng" algn="ctr">
                      <a:solidFill>
                        <a:srgbClr val="636366"/>
                      </a:solidFill>
                      <a:prstDash val="solid"/>
                      <a:round/>
                      <a:headEnd type="none" w="med" len="med"/>
                      <a:tailEnd type="none" w="med" len="med"/>
                    </a:lnT>
                    <a:lnB w="6350" cap="flat" cmpd="sng" algn="ctr">
                      <a:solidFill>
                        <a:srgbClr val="636366"/>
                      </a:solidFill>
                      <a:prstDash val="solid"/>
                      <a:round/>
                      <a:headEnd type="none" w="med" len="med"/>
                      <a:tailEnd type="none" w="med" len="med"/>
                    </a:lnB>
                  </a:tcPr>
                </a:tc>
              </a:tr>
            </a:tbl>
          </a:graphicData>
        </a:graphic>
      </p:graphicFrame>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8" name="TextBox 7"/>
          <p:cNvSpPr txBox="1"/>
          <p:nvPr userDrawn="1"/>
        </p:nvSpPr>
        <p:spPr>
          <a:xfrm>
            <a:off x="5688330" y="6246600"/>
            <a:ext cx="3098800" cy="307777"/>
          </a:xfrm>
          <a:prstGeom prst="rect">
            <a:avLst/>
          </a:prstGeom>
          <a:noFill/>
        </p:spPr>
        <p:txBody>
          <a:bodyPr wrap="square" rtlCol="0">
            <a:spAutoFit/>
          </a:bodyPr>
          <a:lstStyle/>
          <a:p>
            <a:pPr algn="r"/>
            <a:r>
              <a:rPr lang="en-US" sz="1400" b="0" dirty="0" smtClean="0">
                <a:solidFill>
                  <a:schemeClr val="tx2"/>
                </a:solidFill>
                <a:latin typeface="+mn-lt"/>
              </a:rPr>
              <a:t>We’re better when we’re connected</a:t>
            </a:r>
            <a:endParaRPr lang="en-US" sz="1200" b="0" baseline="37000" dirty="0" smtClean="0">
              <a:solidFill>
                <a:schemeClr val="tx2"/>
              </a:solidFill>
              <a:latin typeface="+mn-lt"/>
            </a:endParaRPr>
          </a:p>
        </p:txBody>
      </p:sp>
    </p:spTree>
    <p:extLst>
      <p:ext uri="{BB962C8B-B14F-4D97-AF65-F5344CB8AC3E}">
        <p14:creationId xmlns:p14="http://schemas.microsoft.com/office/powerpoint/2010/main" val="40595163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Tree>
    <p:extLst>
      <p:ext uri="{BB962C8B-B14F-4D97-AF65-F5344CB8AC3E}">
        <p14:creationId xmlns:p14="http://schemas.microsoft.com/office/powerpoint/2010/main" val="231385453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
        <p:nvSpPr>
          <p:cNvPr id="6" name="TextBox 5"/>
          <p:cNvSpPr txBox="1"/>
          <p:nvPr userDrawn="1"/>
        </p:nvSpPr>
        <p:spPr>
          <a:xfrm>
            <a:off x="455677" y="455650"/>
            <a:ext cx="8229600" cy="5349240"/>
          </a:xfrm>
          <a:prstGeom prst="rect">
            <a:avLst/>
          </a:prstGeom>
          <a:solidFill>
            <a:schemeClr val="bg1">
              <a:alpha val="80000"/>
            </a:schemeClr>
          </a:solidFill>
        </p:spPr>
        <p:txBody>
          <a:bodyPr wrap="square" lIns="457200" tIns="0" rIns="182880" bIns="0" rtlCol="0" anchor="ctr" anchorCtr="0">
            <a:noAutofit/>
          </a:bodyPr>
          <a:lstStyle/>
          <a:p>
            <a:pPr>
              <a:lnSpc>
                <a:spcPct val="90000"/>
              </a:lnSpc>
            </a:pPr>
            <a:r>
              <a:rPr lang="en-US" sz="4800" dirty="0" smtClean="0">
                <a:solidFill>
                  <a:srgbClr val="012169"/>
                </a:solidFill>
                <a:latin typeface="+mn-lt"/>
              </a:rPr>
              <a:t>Cognitive decline can affect </a:t>
            </a:r>
            <a:br>
              <a:rPr lang="en-US" sz="4800" dirty="0" smtClean="0">
                <a:solidFill>
                  <a:srgbClr val="012169"/>
                </a:solidFill>
                <a:latin typeface="+mn-lt"/>
              </a:rPr>
            </a:br>
            <a:r>
              <a:rPr lang="en-US" sz="4800" dirty="0" smtClean="0">
                <a:solidFill>
                  <a:srgbClr val="012169"/>
                </a:solidFill>
                <a:latin typeface="+mn-lt"/>
              </a:rPr>
              <a:t>all of us in different ways.</a:t>
            </a:r>
            <a:endParaRPr lang="en-US" sz="5500" dirty="0" smtClean="0">
              <a:solidFill>
                <a:srgbClr val="012169"/>
              </a:solidFill>
              <a:latin typeface="+mn-lt"/>
            </a:endParaRPr>
          </a:p>
        </p:txBody>
      </p:sp>
    </p:spTree>
    <p:extLst>
      <p:ext uri="{BB962C8B-B14F-4D97-AF65-F5344CB8AC3E}">
        <p14:creationId xmlns:p14="http://schemas.microsoft.com/office/powerpoint/2010/main" val="219271427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noFill/>
          <a:ln w="571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
        <p:nvSpPr>
          <p:cNvPr id="5" name="Title 1"/>
          <p:cNvSpPr txBox="1">
            <a:spLocks/>
          </p:cNvSpPr>
          <p:nvPr userDrawn="1"/>
        </p:nvSpPr>
        <p:spPr bwMode="auto">
          <a:xfrm>
            <a:off x="923614" y="822960"/>
            <a:ext cx="7017650" cy="219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5500" kern="1200">
                <a:solidFill>
                  <a:srgbClr val="012169"/>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4400" dirty="0" smtClean="0">
                <a:solidFill>
                  <a:schemeClr val="accent1"/>
                </a:solidFill>
              </a:rPr>
              <a:t>Collaboration </a:t>
            </a:r>
            <a:r>
              <a:rPr lang="en-US" sz="4400" dirty="0">
                <a:solidFill>
                  <a:schemeClr val="accent1"/>
                </a:solidFill>
              </a:rPr>
              <a:t>with experts has revealed more insight into this complex </a:t>
            </a:r>
            <a:r>
              <a:rPr lang="en-US" sz="4400" dirty="0" smtClean="0">
                <a:solidFill>
                  <a:schemeClr val="accent1"/>
                </a:solidFill>
              </a:rPr>
              <a:t>disease, </a:t>
            </a:r>
            <a:r>
              <a:rPr lang="en-US" sz="4400" dirty="0">
                <a:solidFill>
                  <a:schemeClr val="accent1"/>
                </a:solidFill>
              </a:rPr>
              <a:t>so we can better serve our </a:t>
            </a:r>
            <a:r>
              <a:rPr lang="en-US" sz="4400" dirty="0" smtClean="0">
                <a:solidFill>
                  <a:schemeClr val="accent1"/>
                </a:solidFill>
              </a:rPr>
              <a:t>clients.</a:t>
            </a:r>
            <a:endParaRPr lang="en-US" sz="4400" dirty="0">
              <a:solidFill>
                <a:schemeClr val="accent1"/>
              </a:solidFill>
            </a:endParaRPr>
          </a:p>
        </p:txBody>
      </p:sp>
      <p:grpSp>
        <p:nvGrpSpPr>
          <p:cNvPr id="6" name="Group 5"/>
          <p:cNvGrpSpPr/>
          <p:nvPr userDrawn="1"/>
        </p:nvGrpSpPr>
        <p:grpSpPr>
          <a:xfrm>
            <a:off x="890032" y="3718741"/>
            <a:ext cx="1700768" cy="430374"/>
            <a:chOff x="2274888" y="3073400"/>
            <a:chExt cx="5602287" cy="1417638"/>
          </a:xfrm>
        </p:grpSpPr>
        <p:sp>
          <p:nvSpPr>
            <p:cNvPr id="7" name="Freeform 1"/>
            <p:cNvSpPr>
              <a:spLocks noChangeArrowheads="1"/>
            </p:cNvSpPr>
            <p:nvPr/>
          </p:nvSpPr>
          <p:spPr bwMode="auto">
            <a:xfrm>
              <a:off x="4333875" y="3446463"/>
              <a:ext cx="693738" cy="658812"/>
            </a:xfrm>
            <a:custGeom>
              <a:avLst/>
              <a:gdLst>
                <a:gd name="T0" fmla="*/ 365 w 1929"/>
                <a:gd name="T1" fmla="*/ 1511 h 1830"/>
                <a:gd name="T2" fmla="*/ 10 w 1929"/>
                <a:gd name="T3" fmla="*/ 1774 h 1830"/>
                <a:gd name="T4" fmla="*/ 0 w 1929"/>
                <a:gd name="T5" fmla="*/ 1829 h 1830"/>
                <a:gd name="T6" fmla="*/ 622 w 1929"/>
                <a:gd name="T7" fmla="*/ 1829 h 1830"/>
                <a:gd name="T8" fmla="*/ 633 w 1929"/>
                <a:gd name="T9" fmla="*/ 1774 h 1830"/>
                <a:gd name="T10" fmla="*/ 577 w 1929"/>
                <a:gd name="T11" fmla="*/ 1774 h 1830"/>
                <a:gd name="T12" fmla="*/ 442 w 1929"/>
                <a:gd name="T13" fmla="*/ 1535 h 1830"/>
                <a:gd name="T14" fmla="*/ 818 w 1929"/>
                <a:gd name="T15" fmla="*/ 1051 h 1830"/>
                <a:gd name="T16" fmla="*/ 1464 w 1929"/>
                <a:gd name="T17" fmla="*/ 1051 h 1830"/>
                <a:gd name="T18" fmla="*/ 1464 w 1929"/>
                <a:gd name="T19" fmla="*/ 1562 h 1830"/>
                <a:gd name="T20" fmla="*/ 1165 w 1929"/>
                <a:gd name="T21" fmla="*/ 1774 h 1830"/>
                <a:gd name="T22" fmla="*/ 1154 w 1929"/>
                <a:gd name="T23" fmla="*/ 1829 h 1830"/>
                <a:gd name="T24" fmla="*/ 1917 w 1929"/>
                <a:gd name="T25" fmla="*/ 1829 h 1830"/>
                <a:gd name="T26" fmla="*/ 1928 w 1929"/>
                <a:gd name="T27" fmla="*/ 1774 h 1830"/>
                <a:gd name="T28" fmla="*/ 1687 w 1929"/>
                <a:gd name="T29" fmla="*/ 1607 h 1830"/>
                <a:gd name="T30" fmla="*/ 1687 w 1929"/>
                <a:gd name="T31" fmla="*/ 0 h 1830"/>
                <a:gd name="T32" fmla="*/ 1528 w 1929"/>
                <a:gd name="T33" fmla="*/ 0 h 1830"/>
                <a:gd name="T34" fmla="*/ 365 w 1929"/>
                <a:gd name="T35" fmla="*/ 1511 h 1830"/>
                <a:gd name="T36" fmla="*/ 1459 w 1929"/>
                <a:gd name="T37" fmla="*/ 202 h 1830"/>
                <a:gd name="T38" fmla="*/ 1464 w 1929"/>
                <a:gd name="T39" fmla="*/ 202 h 1830"/>
                <a:gd name="T40" fmla="*/ 1464 w 1929"/>
                <a:gd name="T41" fmla="*/ 948 h 1830"/>
                <a:gd name="T42" fmla="*/ 898 w 1929"/>
                <a:gd name="T43" fmla="*/ 948 h 1830"/>
                <a:gd name="T44" fmla="*/ 1459 w 1929"/>
                <a:gd name="T45" fmla="*/ 202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9" h="1830">
                  <a:moveTo>
                    <a:pt x="365" y="1511"/>
                  </a:moveTo>
                  <a:cubicBezTo>
                    <a:pt x="254" y="1657"/>
                    <a:pt x="159" y="1760"/>
                    <a:pt x="10" y="1774"/>
                  </a:cubicBezTo>
                  <a:lnTo>
                    <a:pt x="0" y="1829"/>
                  </a:lnTo>
                  <a:lnTo>
                    <a:pt x="622" y="1829"/>
                  </a:lnTo>
                  <a:lnTo>
                    <a:pt x="633" y="1774"/>
                  </a:lnTo>
                  <a:lnTo>
                    <a:pt x="577" y="1774"/>
                  </a:lnTo>
                  <a:cubicBezTo>
                    <a:pt x="418" y="1774"/>
                    <a:pt x="326" y="1686"/>
                    <a:pt x="442" y="1535"/>
                  </a:cubicBezTo>
                  <a:lnTo>
                    <a:pt x="818" y="1051"/>
                  </a:lnTo>
                  <a:lnTo>
                    <a:pt x="1464" y="1051"/>
                  </a:lnTo>
                  <a:lnTo>
                    <a:pt x="1464" y="1562"/>
                  </a:lnTo>
                  <a:cubicBezTo>
                    <a:pt x="1464" y="1710"/>
                    <a:pt x="1390" y="1774"/>
                    <a:pt x="1165" y="1774"/>
                  </a:cubicBezTo>
                  <a:lnTo>
                    <a:pt x="1154" y="1829"/>
                  </a:lnTo>
                  <a:lnTo>
                    <a:pt x="1917" y="1829"/>
                  </a:lnTo>
                  <a:lnTo>
                    <a:pt x="1928" y="1774"/>
                  </a:lnTo>
                  <a:cubicBezTo>
                    <a:pt x="1742" y="1774"/>
                    <a:pt x="1687" y="1721"/>
                    <a:pt x="1687" y="1607"/>
                  </a:cubicBezTo>
                  <a:lnTo>
                    <a:pt x="1687" y="0"/>
                  </a:lnTo>
                  <a:lnTo>
                    <a:pt x="1528" y="0"/>
                  </a:lnTo>
                  <a:lnTo>
                    <a:pt x="365" y="1511"/>
                  </a:lnTo>
                  <a:close/>
                  <a:moveTo>
                    <a:pt x="1459" y="202"/>
                  </a:moveTo>
                  <a:lnTo>
                    <a:pt x="1464" y="202"/>
                  </a:lnTo>
                  <a:lnTo>
                    <a:pt x="1464" y="948"/>
                  </a:lnTo>
                  <a:lnTo>
                    <a:pt x="898" y="948"/>
                  </a:lnTo>
                  <a:lnTo>
                    <a:pt x="1459" y="202"/>
                  </a:lnTo>
                  <a:close/>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 name="Freeform 2"/>
            <p:cNvSpPr>
              <a:spLocks noChangeArrowheads="1"/>
            </p:cNvSpPr>
            <p:nvPr/>
          </p:nvSpPr>
          <p:spPr bwMode="auto">
            <a:xfrm>
              <a:off x="4979988" y="3683000"/>
              <a:ext cx="484187" cy="661988"/>
            </a:xfrm>
            <a:custGeom>
              <a:avLst/>
              <a:gdLst>
                <a:gd name="T0" fmla="*/ 1050 w 1345"/>
                <a:gd name="T1" fmla="*/ 354 h 1841"/>
                <a:gd name="T2" fmla="*/ 743 w 1345"/>
                <a:gd name="T3" fmla="*/ 905 h 1841"/>
                <a:gd name="T4" fmla="*/ 563 w 1345"/>
                <a:gd name="T5" fmla="*/ 637 h 1841"/>
                <a:gd name="T6" fmla="*/ 878 w 1345"/>
                <a:gd name="T7" fmla="*/ 77 h 1841"/>
                <a:gd name="T8" fmla="*/ 1050 w 1345"/>
                <a:gd name="T9" fmla="*/ 354 h 1841"/>
                <a:gd name="T10" fmla="*/ 1008 w 1345"/>
                <a:gd name="T11" fmla="*/ 0 h 1841"/>
                <a:gd name="T12" fmla="*/ 381 w 1345"/>
                <a:gd name="T13" fmla="*/ 611 h 1841"/>
                <a:gd name="T14" fmla="*/ 616 w 1345"/>
                <a:gd name="T15" fmla="*/ 987 h 1841"/>
                <a:gd name="T16" fmla="*/ 481 w 1345"/>
                <a:gd name="T17" fmla="*/ 1146 h 1841"/>
                <a:gd name="T18" fmla="*/ 516 w 1345"/>
                <a:gd name="T19" fmla="*/ 1228 h 1841"/>
                <a:gd name="T20" fmla="*/ 0 w 1345"/>
                <a:gd name="T21" fmla="*/ 1612 h 1841"/>
                <a:gd name="T22" fmla="*/ 539 w 1345"/>
                <a:gd name="T23" fmla="*/ 1840 h 1841"/>
                <a:gd name="T24" fmla="*/ 1154 w 1345"/>
                <a:gd name="T25" fmla="*/ 1575 h 1841"/>
                <a:gd name="T26" fmla="*/ 614 w 1345"/>
                <a:gd name="T27" fmla="*/ 1066 h 1841"/>
                <a:gd name="T28" fmla="*/ 1098 w 1345"/>
                <a:gd name="T29" fmla="*/ 738 h 1841"/>
                <a:gd name="T30" fmla="*/ 1241 w 1345"/>
                <a:gd name="T31" fmla="*/ 380 h 1841"/>
                <a:gd name="T32" fmla="*/ 1180 w 1345"/>
                <a:gd name="T33" fmla="*/ 138 h 1841"/>
                <a:gd name="T34" fmla="*/ 1344 w 1345"/>
                <a:gd name="T35" fmla="*/ 156 h 1841"/>
                <a:gd name="T36" fmla="*/ 1344 w 1345"/>
                <a:gd name="T37" fmla="*/ 24 h 1841"/>
                <a:gd name="T38" fmla="*/ 1008 w 1345"/>
                <a:gd name="T39" fmla="*/ 0 h 1841"/>
                <a:gd name="T40" fmla="*/ 550 w 1345"/>
                <a:gd name="T41" fmla="*/ 1795 h 1841"/>
                <a:gd name="T42" fmla="*/ 172 w 1345"/>
                <a:gd name="T43" fmla="*/ 1588 h 1841"/>
                <a:gd name="T44" fmla="*/ 547 w 1345"/>
                <a:gd name="T45" fmla="*/ 1270 h 1841"/>
                <a:gd name="T46" fmla="*/ 995 w 1345"/>
                <a:gd name="T47" fmla="*/ 1646 h 1841"/>
                <a:gd name="T48" fmla="*/ 550 w 1345"/>
                <a:gd name="T49" fmla="*/ 1795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5" h="1841">
                  <a:moveTo>
                    <a:pt x="1050" y="354"/>
                  </a:moveTo>
                  <a:cubicBezTo>
                    <a:pt x="1050" y="629"/>
                    <a:pt x="894" y="905"/>
                    <a:pt x="743" y="905"/>
                  </a:cubicBezTo>
                  <a:cubicBezTo>
                    <a:pt x="643" y="905"/>
                    <a:pt x="563" y="791"/>
                    <a:pt x="563" y="637"/>
                  </a:cubicBezTo>
                  <a:cubicBezTo>
                    <a:pt x="563" y="518"/>
                    <a:pt x="664" y="77"/>
                    <a:pt x="878" y="77"/>
                  </a:cubicBezTo>
                  <a:cubicBezTo>
                    <a:pt x="984" y="77"/>
                    <a:pt x="1050" y="193"/>
                    <a:pt x="1050" y="354"/>
                  </a:cubicBezTo>
                  <a:close/>
                  <a:moveTo>
                    <a:pt x="1008" y="0"/>
                  </a:moveTo>
                  <a:cubicBezTo>
                    <a:pt x="659" y="0"/>
                    <a:pt x="381" y="380"/>
                    <a:pt x="381" y="611"/>
                  </a:cubicBezTo>
                  <a:cubicBezTo>
                    <a:pt x="381" y="772"/>
                    <a:pt x="471" y="918"/>
                    <a:pt x="616" y="987"/>
                  </a:cubicBezTo>
                  <a:cubicBezTo>
                    <a:pt x="555" y="1021"/>
                    <a:pt x="481" y="1077"/>
                    <a:pt x="481" y="1146"/>
                  </a:cubicBezTo>
                  <a:cubicBezTo>
                    <a:pt x="481" y="1178"/>
                    <a:pt x="492" y="1204"/>
                    <a:pt x="516" y="1228"/>
                  </a:cubicBezTo>
                  <a:cubicBezTo>
                    <a:pt x="386" y="1297"/>
                    <a:pt x="0" y="1466"/>
                    <a:pt x="0" y="1612"/>
                  </a:cubicBezTo>
                  <a:cubicBezTo>
                    <a:pt x="0" y="1728"/>
                    <a:pt x="191" y="1840"/>
                    <a:pt x="539" y="1840"/>
                  </a:cubicBezTo>
                  <a:cubicBezTo>
                    <a:pt x="886" y="1840"/>
                    <a:pt x="1154" y="1728"/>
                    <a:pt x="1154" y="1575"/>
                  </a:cubicBezTo>
                  <a:cubicBezTo>
                    <a:pt x="1154" y="1392"/>
                    <a:pt x="614" y="1201"/>
                    <a:pt x="614" y="1066"/>
                  </a:cubicBezTo>
                  <a:cubicBezTo>
                    <a:pt x="614" y="982"/>
                    <a:pt x="865" y="971"/>
                    <a:pt x="1098" y="738"/>
                  </a:cubicBezTo>
                  <a:cubicBezTo>
                    <a:pt x="1209" y="627"/>
                    <a:pt x="1241" y="502"/>
                    <a:pt x="1241" y="380"/>
                  </a:cubicBezTo>
                  <a:cubicBezTo>
                    <a:pt x="1241" y="302"/>
                    <a:pt x="1215" y="212"/>
                    <a:pt x="1180" y="138"/>
                  </a:cubicBezTo>
                  <a:lnTo>
                    <a:pt x="1344" y="156"/>
                  </a:lnTo>
                  <a:lnTo>
                    <a:pt x="1344" y="24"/>
                  </a:lnTo>
                  <a:cubicBezTo>
                    <a:pt x="1238" y="13"/>
                    <a:pt x="1117" y="0"/>
                    <a:pt x="1008" y="0"/>
                  </a:cubicBezTo>
                  <a:close/>
                  <a:moveTo>
                    <a:pt x="550" y="1795"/>
                  </a:moveTo>
                  <a:cubicBezTo>
                    <a:pt x="288" y="1795"/>
                    <a:pt x="172" y="1686"/>
                    <a:pt x="172" y="1588"/>
                  </a:cubicBezTo>
                  <a:cubicBezTo>
                    <a:pt x="172" y="1501"/>
                    <a:pt x="283" y="1384"/>
                    <a:pt x="547" y="1270"/>
                  </a:cubicBezTo>
                  <a:cubicBezTo>
                    <a:pt x="794" y="1490"/>
                    <a:pt x="995" y="1554"/>
                    <a:pt x="995" y="1646"/>
                  </a:cubicBezTo>
                  <a:cubicBezTo>
                    <a:pt x="995" y="1736"/>
                    <a:pt x="788" y="1795"/>
                    <a:pt x="550" y="1795"/>
                  </a:cubicBezTo>
                  <a:close/>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 name="Freeform 3"/>
            <p:cNvSpPr>
              <a:spLocks noChangeArrowheads="1"/>
            </p:cNvSpPr>
            <p:nvPr/>
          </p:nvSpPr>
          <p:spPr bwMode="auto">
            <a:xfrm>
              <a:off x="5499100" y="3683000"/>
              <a:ext cx="311150" cy="433388"/>
            </a:xfrm>
            <a:custGeom>
              <a:avLst/>
              <a:gdLst>
                <a:gd name="T0" fmla="*/ 736 w 865"/>
                <a:gd name="T1" fmla="*/ 944 h 1205"/>
                <a:gd name="T2" fmla="*/ 405 w 865"/>
                <a:gd name="T3" fmla="*/ 1095 h 1205"/>
                <a:gd name="T4" fmla="*/ 210 w 865"/>
                <a:gd name="T5" fmla="*/ 645 h 1205"/>
                <a:gd name="T6" fmla="*/ 864 w 865"/>
                <a:gd name="T7" fmla="*/ 185 h 1205"/>
                <a:gd name="T8" fmla="*/ 631 w 865"/>
                <a:gd name="T9" fmla="*/ 0 h 1205"/>
                <a:gd name="T10" fmla="*/ 0 w 865"/>
                <a:gd name="T11" fmla="*/ 814 h 1205"/>
                <a:gd name="T12" fmla="*/ 284 w 865"/>
                <a:gd name="T13" fmla="*/ 1204 h 1205"/>
                <a:gd name="T14" fmla="*/ 760 w 865"/>
                <a:gd name="T15" fmla="*/ 987 h 1205"/>
                <a:gd name="T16" fmla="*/ 736 w 865"/>
                <a:gd name="T17" fmla="*/ 944 h 1205"/>
                <a:gd name="T18" fmla="*/ 599 w 865"/>
                <a:gd name="T19" fmla="*/ 422 h 1205"/>
                <a:gd name="T20" fmla="*/ 223 w 865"/>
                <a:gd name="T21" fmla="*/ 592 h 1205"/>
                <a:gd name="T22" fmla="*/ 593 w 865"/>
                <a:gd name="T23" fmla="*/ 58 h 1205"/>
                <a:gd name="T24" fmla="*/ 699 w 865"/>
                <a:gd name="T25" fmla="*/ 183 h 1205"/>
                <a:gd name="T26" fmla="*/ 599 w 865"/>
                <a:gd name="T27" fmla="*/ 422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5" h="1205">
                  <a:moveTo>
                    <a:pt x="736" y="944"/>
                  </a:moveTo>
                  <a:cubicBezTo>
                    <a:pt x="599" y="1047"/>
                    <a:pt x="490" y="1095"/>
                    <a:pt x="405" y="1095"/>
                  </a:cubicBezTo>
                  <a:cubicBezTo>
                    <a:pt x="210" y="1095"/>
                    <a:pt x="146" y="889"/>
                    <a:pt x="210" y="645"/>
                  </a:cubicBezTo>
                  <a:cubicBezTo>
                    <a:pt x="543" y="547"/>
                    <a:pt x="864" y="401"/>
                    <a:pt x="864" y="185"/>
                  </a:cubicBezTo>
                  <a:cubicBezTo>
                    <a:pt x="864" y="63"/>
                    <a:pt x="781" y="0"/>
                    <a:pt x="631" y="0"/>
                  </a:cubicBezTo>
                  <a:cubicBezTo>
                    <a:pt x="276" y="0"/>
                    <a:pt x="0" y="452"/>
                    <a:pt x="0" y="814"/>
                  </a:cubicBezTo>
                  <a:cubicBezTo>
                    <a:pt x="0" y="1034"/>
                    <a:pt x="125" y="1204"/>
                    <a:pt x="284" y="1204"/>
                  </a:cubicBezTo>
                  <a:cubicBezTo>
                    <a:pt x="405" y="1204"/>
                    <a:pt x="588" y="1122"/>
                    <a:pt x="760" y="987"/>
                  </a:cubicBezTo>
                  <a:lnTo>
                    <a:pt x="736" y="944"/>
                  </a:lnTo>
                  <a:close/>
                  <a:moveTo>
                    <a:pt x="599" y="422"/>
                  </a:moveTo>
                  <a:cubicBezTo>
                    <a:pt x="554" y="467"/>
                    <a:pt x="421" y="539"/>
                    <a:pt x="223" y="592"/>
                  </a:cubicBezTo>
                  <a:cubicBezTo>
                    <a:pt x="302" y="249"/>
                    <a:pt x="424" y="58"/>
                    <a:pt x="593" y="58"/>
                  </a:cubicBezTo>
                  <a:cubicBezTo>
                    <a:pt x="665" y="58"/>
                    <a:pt x="699" y="98"/>
                    <a:pt x="699" y="183"/>
                  </a:cubicBezTo>
                  <a:cubicBezTo>
                    <a:pt x="699" y="262"/>
                    <a:pt x="670" y="351"/>
                    <a:pt x="599" y="422"/>
                  </a:cubicBezTo>
                  <a:close/>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4"/>
            <p:cNvSpPr>
              <a:spLocks noChangeArrowheads="1"/>
            </p:cNvSpPr>
            <p:nvPr/>
          </p:nvSpPr>
          <p:spPr bwMode="auto">
            <a:xfrm>
              <a:off x="5957888" y="3460750"/>
              <a:ext cx="968375" cy="658813"/>
            </a:xfrm>
            <a:custGeom>
              <a:avLst/>
              <a:gdLst>
                <a:gd name="T0" fmla="*/ 202 w 2689"/>
                <a:gd name="T1" fmla="*/ 230 h 1832"/>
                <a:gd name="T2" fmla="*/ 0 w 2689"/>
                <a:gd name="T3" fmla="*/ 55 h 1832"/>
                <a:gd name="T4" fmla="*/ 11 w 2689"/>
                <a:gd name="T5" fmla="*/ 0 h 1832"/>
                <a:gd name="T6" fmla="*/ 660 w 2689"/>
                <a:gd name="T7" fmla="*/ 0 h 1832"/>
                <a:gd name="T8" fmla="*/ 649 w 2689"/>
                <a:gd name="T9" fmla="*/ 55 h 1832"/>
                <a:gd name="T10" fmla="*/ 416 w 2689"/>
                <a:gd name="T11" fmla="*/ 331 h 1832"/>
                <a:gd name="T12" fmla="*/ 355 w 2689"/>
                <a:gd name="T13" fmla="*/ 1524 h 1832"/>
                <a:gd name="T14" fmla="*/ 360 w 2689"/>
                <a:gd name="T15" fmla="*/ 1529 h 1832"/>
                <a:gd name="T16" fmla="*/ 1248 w 2689"/>
                <a:gd name="T17" fmla="*/ 331 h 1832"/>
                <a:gd name="T18" fmla="*/ 1248 w 2689"/>
                <a:gd name="T19" fmla="*/ 228 h 1832"/>
                <a:gd name="T20" fmla="*/ 1028 w 2689"/>
                <a:gd name="T21" fmla="*/ 55 h 1832"/>
                <a:gd name="T22" fmla="*/ 1038 w 2689"/>
                <a:gd name="T23" fmla="*/ 0 h 1832"/>
                <a:gd name="T24" fmla="*/ 1716 w 2689"/>
                <a:gd name="T25" fmla="*/ 0 h 1832"/>
                <a:gd name="T26" fmla="*/ 1706 w 2689"/>
                <a:gd name="T27" fmla="*/ 55 h 1832"/>
                <a:gd name="T28" fmla="*/ 1475 w 2689"/>
                <a:gd name="T29" fmla="*/ 296 h 1832"/>
                <a:gd name="T30" fmla="*/ 1444 w 2689"/>
                <a:gd name="T31" fmla="*/ 1524 h 1832"/>
                <a:gd name="T32" fmla="*/ 1449 w 2689"/>
                <a:gd name="T33" fmla="*/ 1529 h 1832"/>
                <a:gd name="T34" fmla="*/ 2272 w 2689"/>
                <a:gd name="T35" fmla="*/ 357 h 1832"/>
                <a:gd name="T36" fmla="*/ 2158 w 2689"/>
                <a:gd name="T37" fmla="*/ 55 h 1832"/>
                <a:gd name="T38" fmla="*/ 2169 w 2689"/>
                <a:gd name="T39" fmla="*/ 0 h 1832"/>
                <a:gd name="T40" fmla="*/ 2688 w 2689"/>
                <a:gd name="T41" fmla="*/ 0 h 1832"/>
                <a:gd name="T42" fmla="*/ 2677 w 2689"/>
                <a:gd name="T43" fmla="*/ 55 h 1832"/>
                <a:gd name="T44" fmla="*/ 2407 w 2689"/>
                <a:gd name="T45" fmla="*/ 296 h 1832"/>
                <a:gd name="T46" fmla="*/ 1319 w 2689"/>
                <a:gd name="T47" fmla="*/ 1831 h 1832"/>
                <a:gd name="T48" fmla="*/ 1216 w 2689"/>
                <a:gd name="T49" fmla="*/ 1831 h 1832"/>
                <a:gd name="T50" fmla="*/ 1248 w 2689"/>
                <a:gd name="T51" fmla="*/ 463 h 1832"/>
                <a:gd name="T52" fmla="*/ 1242 w 2689"/>
                <a:gd name="T53" fmla="*/ 458 h 1832"/>
                <a:gd name="T54" fmla="*/ 225 w 2689"/>
                <a:gd name="T55" fmla="*/ 1831 h 1832"/>
                <a:gd name="T56" fmla="*/ 130 w 2689"/>
                <a:gd name="T57" fmla="*/ 1831 h 1832"/>
                <a:gd name="T58" fmla="*/ 202 w 2689"/>
                <a:gd name="T59" fmla="*/ 23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9" h="1832">
                  <a:moveTo>
                    <a:pt x="202" y="230"/>
                  </a:moveTo>
                  <a:cubicBezTo>
                    <a:pt x="207" y="122"/>
                    <a:pt x="170" y="61"/>
                    <a:pt x="0" y="55"/>
                  </a:cubicBezTo>
                  <a:lnTo>
                    <a:pt x="11" y="0"/>
                  </a:lnTo>
                  <a:lnTo>
                    <a:pt x="660" y="0"/>
                  </a:lnTo>
                  <a:lnTo>
                    <a:pt x="649" y="55"/>
                  </a:lnTo>
                  <a:cubicBezTo>
                    <a:pt x="464" y="79"/>
                    <a:pt x="424" y="132"/>
                    <a:pt x="416" y="331"/>
                  </a:cubicBezTo>
                  <a:lnTo>
                    <a:pt x="355" y="1524"/>
                  </a:lnTo>
                  <a:lnTo>
                    <a:pt x="360" y="1529"/>
                  </a:lnTo>
                  <a:lnTo>
                    <a:pt x="1248" y="331"/>
                  </a:lnTo>
                  <a:lnTo>
                    <a:pt x="1248" y="228"/>
                  </a:lnTo>
                  <a:cubicBezTo>
                    <a:pt x="1248" y="114"/>
                    <a:pt x="1173" y="58"/>
                    <a:pt x="1028" y="55"/>
                  </a:cubicBezTo>
                  <a:lnTo>
                    <a:pt x="1038" y="0"/>
                  </a:lnTo>
                  <a:lnTo>
                    <a:pt x="1716" y="0"/>
                  </a:lnTo>
                  <a:lnTo>
                    <a:pt x="1706" y="55"/>
                  </a:lnTo>
                  <a:cubicBezTo>
                    <a:pt x="1526" y="74"/>
                    <a:pt x="1481" y="127"/>
                    <a:pt x="1475" y="296"/>
                  </a:cubicBezTo>
                  <a:lnTo>
                    <a:pt x="1444" y="1524"/>
                  </a:lnTo>
                  <a:lnTo>
                    <a:pt x="1449" y="1529"/>
                  </a:lnTo>
                  <a:lnTo>
                    <a:pt x="2272" y="357"/>
                  </a:lnTo>
                  <a:cubicBezTo>
                    <a:pt x="2394" y="188"/>
                    <a:pt x="2373" y="55"/>
                    <a:pt x="2158" y="55"/>
                  </a:cubicBezTo>
                  <a:lnTo>
                    <a:pt x="2169" y="0"/>
                  </a:lnTo>
                  <a:lnTo>
                    <a:pt x="2688" y="0"/>
                  </a:lnTo>
                  <a:lnTo>
                    <a:pt x="2677" y="55"/>
                  </a:lnTo>
                  <a:cubicBezTo>
                    <a:pt x="2577" y="87"/>
                    <a:pt x="2516" y="143"/>
                    <a:pt x="2407" y="296"/>
                  </a:cubicBezTo>
                  <a:lnTo>
                    <a:pt x="1319" y="1831"/>
                  </a:lnTo>
                  <a:lnTo>
                    <a:pt x="1216" y="1831"/>
                  </a:lnTo>
                  <a:lnTo>
                    <a:pt x="1248" y="463"/>
                  </a:lnTo>
                  <a:lnTo>
                    <a:pt x="1242" y="458"/>
                  </a:lnTo>
                  <a:lnTo>
                    <a:pt x="225" y="1831"/>
                  </a:lnTo>
                  <a:lnTo>
                    <a:pt x="130" y="1831"/>
                  </a:lnTo>
                  <a:lnTo>
                    <a:pt x="202" y="230"/>
                  </a:lnTo>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 name="Freeform 5"/>
            <p:cNvSpPr>
              <a:spLocks noChangeArrowheads="1"/>
            </p:cNvSpPr>
            <p:nvPr/>
          </p:nvSpPr>
          <p:spPr bwMode="auto">
            <a:xfrm>
              <a:off x="6742113" y="3676650"/>
              <a:ext cx="357187" cy="441325"/>
            </a:xfrm>
            <a:custGeom>
              <a:avLst/>
              <a:gdLst>
                <a:gd name="T0" fmla="*/ 990 w 991"/>
                <a:gd name="T1" fmla="*/ 16 h 1224"/>
                <a:gd name="T2" fmla="*/ 0 w 991"/>
                <a:gd name="T3" fmla="*/ 926 h 1224"/>
                <a:gd name="T4" fmla="*/ 164 w 991"/>
                <a:gd name="T5" fmla="*/ 1223 h 1224"/>
                <a:gd name="T6" fmla="*/ 646 w 991"/>
                <a:gd name="T7" fmla="*/ 818 h 1224"/>
                <a:gd name="T8" fmla="*/ 651 w 991"/>
                <a:gd name="T9" fmla="*/ 823 h 1224"/>
                <a:gd name="T10" fmla="*/ 691 w 991"/>
                <a:gd name="T11" fmla="*/ 1223 h 1224"/>
                <a:gd name="T12" fmla="*/ 990 w 991"/>
                <a:gd name="T13" fmla="*/ 976 h 1224"/>
                <a:gd name="T14" fmla="*/ 990 w 991"/>
                <a:gd name="T15" fmla="*/ 910 h 1224"/>
                <a:gd name="T16" fmla="*/ 821 w 991"/>
                <a:gd name="T17" fmla="*/ 1056 h 1224"/>
                <a:gd name="T18" fmla="*/ 807 w 991"/>
                <a:gd name="T19" fmla="*/ 931 h 1224"/>
                <a:gd name="T20" fmla="*/ 990 w 991"/>
                <a:gd name="T21" fmla="*/ 16 h 1224"/>
                <a:gd name="T22" fmla="*/ 667 w 991"/>
                <a:gd name="T23" fmla="*/ 738 h 1224"/>
                <a:gd name="T24" fmla="*/ 270 w 991"/>
                <a:gd name="T25" fmla="*/ 1080 h 1224"/>
                <a:gd name="T26" fmla="*/ 172 w 991"/>
                <a:gd name="T27" fmla="*/ 870 h 1224"/>
                <a:gd name="T28" fmla="*/ 376 w 991"/>
                <a:gd name="T29" fmla="*/ 326 h 1224"/>
                <a:gd name="T30" fmla="*/ 781 w 991"/>
                <a:gd name="T31" fmla="*/ 164 h 1224"/>
                <a:gd name="T32" fmla="*/ 667 w 991"/>
                <a:gd name="T33" fmla="*/ 73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1" h="1224">
                  <a:moveTo>
                    <a:pt x="990" y="16"/>
                  </a:moveTo>
                  <a:cubicBezTo>
                    <a:pt x="492" y="0"/>
                    <a:pt x="0" y="481"/>
                    <a:pt x="0" y="926"/>
                  </a:cubicBezTo>
                  <a:cubicBezTo>
                    <a:pt x="0" y="1074"/>
                    <a:pt x="79" y="1223"/>
                    <a:pt x="164" y="1223"/>
                  </a:cubicBezTo>
                  <a:cubicBezTo>
                    <a:pt x="270" y="1223"/>
                    <a:pt x="580" y="897"/>
                    <a:pt x="646" y="818"/>
                  </a:cubicBezTo>
                  <a:lnTo>
                    <a:pt x="651" y="823"/>
                  </a:lnTo>
                  <a:cubicBezTo>
                    <a:pt x="609" y="995"/>
                    <a:pt x="569" y="1223"/>
                    <a:pt x="691" y="1223"/>
                  </a:cubicBezTo>
                  <a:cubicBezTo>
                    <a:pt x="754" y="1223"/>
                    <a:pt x="884" y="1101"/>
                    <a:pt x="990" y="976"/>
                  </a:cubicBezTo>
                  <a:lnTo>
                    <a:pt x="990" y="910"/>
                  </a:lnTo>
                  <a:cubicBezTo>
                    <a:pt x="937" y="968"/>
                    <a:pt x="858" y="1056"/>
                    <a:pt x="821" y="1056"/>
                  </a:cubicBezTo>
                  <a:cubicBezTo>
                    <a:pt x="794" y="1056"/>
                    <a:pt x="789" y="1021"/>
                    <a:pt x="807" y="931"/>
                  </a:cubicBezTo>
                  <a:lnTo>
                    <a:pt x="990" y="16"/>
                  </a:lnTo>
                  <a:close/>
                  <a:moveTo>
                    <a:pt x="667" y="738"/>
                  </a:moveTo>
                  <a:cubicBezTo>
                    <a:pt x="429" y="976"/>
                    <a:pt x="315" y="1080"/>
                    <a:pt x="270" y="1080"/>
                  </a:cubicBezTo>
                  <a:cubicBezTo>
                    <a:pt x="222" y="1080"/>
                    <a:pt x="172" y="998"/>
                    <a:pt x="172" y="870"/>
                  </a:cubicBezTo>
                  <a:cubicBezTo>
                    <a:pt x="172" y="677"/>
                    <a:pt x="264" y="436"/>
                    <a:pt x="376" y="326"/>
                  </a:cubicBezTo>
                  <a:cubicBezTo>
                    <a:pt x="471" y="231"/>
                    <a:pt x="595" y="178"/>
                    <a:pt x="781" y="164"/>
                  </a:cubicBezTo>
                  <a:lnTo>
                    <a:pt x="667" y="738"/>
                  </a:lnTo>
                  <a:close/>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Freeform 6"/>
            <p:cNvSpPr>
              <a:spLocks noChangeArrowheads="1"/>
            </p:cNvSpPr>
            <p:nvPr/>
          </p:nvSpPr>
          <p:spPr bwMode="auto">
            <a:xfrm>
              <a:off x="7153275" y="3683000"/>
              <a:ext cx="390525" cy="433388"/>
            </a:xfrm>
            <a:custGeom>
              <a:avLst/>
              <a:gdLst>
                <a:gd name="T0" fmla="*/ 0 w 1084"/>
                <a:gd name="T1" fmla="*/ 318 h 1205"/>
                <a:gd name="T2" fmla="*/ 355 w 1084"/>
                <a:gd name="T3" fmla="*/ 0 h 1205"/>
                <a:gd name="T4" fmla="*/ 418 w 1084"/>
                <a:gd name="T5" fmla="*/ 92 h 1205"/>
                <a:gd name="T6" fmla="*/ 397 w 1084"/>
                <a:gd name="T7" fmla="*/ 267 h 1205"/>
                <a:gd name="T8" fmla="*/ 289 w 1084"/>
                <a:gd name="T9" fmla="*/ 928 h 1205"/>
                <a:gd name="T10" fmla="*/ 310 w 1084"/>
                <a:gd name="T11" fmla="*/ 1069 h 1205"/>
                <a:gd name="T12" fmla="*/ 892 w 1084"/>
                <a:gd name="T13" fmla="*/ 238 h 1205"/>
                <a:gd name="T14" fmla="*/ 815 w 1084"/>
                <a:gd name="T15" fmla="*/ 127 h 1205"/>
                <a:gd name="T16" fmla="*/ 956 w 1084"/>
                <a:gd name="T17" fmla="*/ 0 h 1205"/>
                <a:gd name="T18" fmla="*/ 1083 w 1084"/>
                <a:gd name="T19" fmla="*/ 177 h 1205"/>
                <a:gd name="T20" fmla="*/ 188 w 1084"/>
                <a:gd name="T21" fmla="*/ 1204 h 1205"/>
                <a:gd name="T22" fmla="*/ 119 w 1084"/>
                <a:gd name="T23" fmla="*/ 1069 h 1205"/>
                <a:gd name="T24" fmla="*/ 140 w 1084"/>
                <a:gd name="T25" fmla="*/ 814 h 1205"/>
                <a:gd name="T26" fmla="*/ 230 w 1084"/>
                <a:gd name="T27" fmla="*/ 273 h 1205"/>
                <a:gd name="T28" fmla="*/ 206 w 1084"/>
                <a:gd name="T29" fmla="*/ 196 h 1205"/>
                <a:gd name="T30" fmla="*/ 37 w 1084"/>
                <a:gd name="T31" fmla="*/ 354 h 1205"/>
                <a:gd name="T32" fmla="*/ 0 w 1084"/>
                <a:gd name="T33" fmla="*/ 318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4" h="1205">
                  <a:moveTo>
                    <a:pt x="0" y="318"/>
                  </a:moveTo>
                  <a:cubicBezTo>
                    <a:pt x="116" y="159"/>
                    <a:pt x="294" y="0"/>
                    <a:pt x="355" y="0"/>
                  </a:cubicBezTo>
                  <a:cubicBezTo>
                    <a:pt x="394" y="0"/>
                    <a:pt x="418" y="34"/>
                    <a:pt x="418" y="92"/>
                  </a:cubicBezTo>
                  <a:cubicBezTo>
                    <a:pt x="418" y="122"/>
                    <a:pt x="410" y="198"/>
                    <a:pt x="397" y="267"/>
                  </a:cubicBezTo>
                  <a:lnTo>
                    <a:pt x="289" y="928"/>
                  </a:lnTo>
                  <a:cubicBezTo>
                    <a:pt x="278" y="997"/>
                    <a:pt x="273" y="1069"/>
                    <a:pt x="310" y="1069"/>
                  </a:cubicBezTo>
                  <a:cubicBezTo>
                    <a:pt x="379" y="1069"/>
                    <a:pt x="892" y="624"/>
                    <a:pt x="892" y="238"/>
                  </a:cubicBezTo>
                  <a:cubicBezTo>
                    <a:pt x="892" y="204"/>
                    <a:pt x="815" y="201"/>
                    <a:pt x="815" y="127"/>
                  </a:cubicBezTo>
                  <a:cubicBezTo>
                    <a:pt x="815" y="90"/>
                    <a:pt x="884" y="0"/>
                    <a:pt x="956" y="0"/>
                  </a:cubicBezTo>
                  <a:cubicBezTo>
                    <a:pt x="1027" y="0"/>
                    <a:pt x="1083" y="77"/>
                    <a:pt x="1083" y="177"/>
                  </a:cubicBezTo>
                  <a:cubicBezTo>
                    <a:pt x="1083" y="505"/>
                    <a:pt x="379" y="1204"/>
                    <a:pt x="188" y="1204"/>
                  </a:cubicBezTo>
                  <a:cubicBezTo>
                    <a:pt x="140" y="1204"/>
                    <a:pt x="119" y="1161"/>
                    <a:pt x="119" y="1069"/>
                  </a:cubicBezTo>
                  <a:cubicBezTo>
                    <a:pt x="119" y="994"/>
                    <a:pt x="130" y="867"/>
                    <a:pt x="140" y="814"/>
                  </a:cubicBezTo>
                  <a:lnTo>
                    <a:pt x="230" y="273"/>
                  </a:lnTo>
                  <a:cubicBezTo>
                    <a:pt x="238" y="220"/>
                    <a:pt x="225" y="196"/>
                    <a:pt x="206" y="196"/>
                  </a:cubicBezTo>
                  <a:cubicBezTo>
                    <a:pt x="175" y="196"/>
                    <a:pt x="116" y="262"/>
                    <a:pt x="37" y="354"/>
                  </a:cubicBezTo>
                  <a:lnTo>
                    <a:pt x="0" y="318"/>
                  </a:lnTo>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 name="Freeform 7"/>
            <p:cNvSpPr>
              <a:spLocks noChangeArrowheads="1"/>
            </p:cNvSpPr>
            <p:nvPr/>
          </p:nvSpPr>
          <p:spPr bwMode="auto">
            <a:xfrm>
              <a:off x="7566025" y="3683000"/>
              <a:ext cx="311150" cy="433388"/>
            </a:xfrm>
            <a:custGeom>
              <a:avLst/>
              <a:gdLst>
                <a:gd name="T0" fmla="*/ 737 w 865"/>
                <a:gd name="T1" fmla="*/ 944 h 1205"/>
                <a:gd name="T2" fmla="*/ 406 w 865"/>
                <a:gd name="T3" fmla="*/ 1095 h 1205"/>
                <a:gd name="T4" fmla="*/ 210 w 865"/>
                <a:gd name="T5" fmla="*/ 645 h 1205"/>
                <a:gd name="T6" fmla="*/ 864 w 865"/>
                <a:gd name="T7" fmla="*/ 185 h 1205"/>
                <a:gd name="T8" fmla="*/ 631 w 865"/>
                <a:gd name="T9" fmla="*/ 0 h 1205"/>
                <a:gd name="T10" fmla="*/ 0 w 865"/>
                <a:gd name="T11" fmla="*/ 814 h 1205"/>
                <a:gd name="T12" fmla="*/ 284 w 865"/>
                <a:gd name="T13" fmla="*/ 1204 h 1205"/>
                <a:gd name="T14" fmla="*/ 760 w 865"/>
                <a:gd name="T15" fmla="*/ 987 h 1205"/>
                <a:gd name="T16" fmla="*/ 737 w 865"/>
                <a:gd name="T17" fmla="*/ 944 h 1205"/>
                <a:gd name="T18" fmla="*/ 599 w 865"/>
                <a:gd name="T19" fmla="*/ 422 h 1205"/>
                <a:gd name="T20" fmla="*/ 223 w 865"/>
                <a:gd name="T21" fmla="*/ 592 h 1205"/>
                <a:gd name="T22" fmla="*/ 594 w 865"/>
                <a:gd name="T23" fmla="*/ 58 h 1205"/>
                <a:gd name="T24" fmla="*/ 700 w 865"/>
                <a:gd name="T25" fmla="*/ 183 h 1205"/>
                <a:gd name="T26" fmla="*/ 599 w 865"/>
                <a:gd name="T27" fmla="*/ 422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5" h="1205">
                  <a:moveTo>
                    <a:pt x="737" y="944"/>
                  </a:moveTo>
                  <a:cubicBezTo>
                    <a:pt x="599" y="1047"/>
                    <a:pt x="490" y="1095"/>
                    <a:pt x="406" y="1095"/>
                  </a:cubicBezTo>
                  <a:cubicBezTo>
                    <a:pt x="210" y="1095"/>
                    <a:pt x="146" y="889"/>
                    <a:pt x="210" y="645"/>
                  </a:cubicBezTo>
                  <a:cubicBezTo>
                    <a:pt x="543" y="547"/>
                    <a:pt x="864" y="401"/>
                    <a:pt x="864" y="185"/>
                  </a:cubicBezTo>
                  <a:cubicBezTo>
                    <a:pt x="864" y="63"/>
                    <a:pt x="782" y="0"/>
                    <a:pt x="631" y="0"/>
                  </a:cubicBezTo>
                  <a:cubicBezTo>
                    <a:pt x="276" y="0"/>
                    <a:pt x="0" y="452"/>
                    <a:pt x="0" y="814"/>
                  </a:cubicBezTo>
                  <a:cubicBezTo>
                    <a:pt x="0" y="1034"/>
                    <a:pt x="125" y="1204"/>
                    <a:pt x="284" y="1204"/>
                  </a:cubicBezTo>
                  <a:cubicBezTo>
                    <a:pt x="406" y="1204"/>
                    <a:pt x="588" y="1122"/>
                    <a:pt x="760" y="987"/>
                  </a:cubicBezTo>
                  <a:lnTo>
                    <a:pt x="737" y="944"/>
                  </a:lnTo>
                  <a:close/>
                  <a:moveTo>
                    <a:pt x="599" y="422"/>
                  </a:moveTo>
                  <a:cubicBezTo>
                    <a:pt x="554" y="467"/>
                    <a:pt x="421" y="539"/>
                    <a:pt x="223" y="592"/>
                  </a:cubicBezTo>
                  <a:cubicBezTo>
                    <a:pt x="302" y="249"/>
                    <a:pt x="424" y="58"/>
                    <a:pt x="594" y="58"/>
                  </a:cubicBezTo>
                  <a:cubicBezTo>
                    <a:pt x="665" y="58"/>
                    <a:pt x="700" y="98"/>
                    <a:pt x="700" y="183"/>
                  </a:cubicBezTo>
                  <a:cubicBezTo>
                    <a:pt x="700" y="262"/>
                    <a:pt x="670" y="351"/>
                    <a:pt x="599" y="422"/>
                  </a:cubicBezTo>
                  <a:close/>
                </a:path>
              </a:pathLst>
            </a:custGeom>
            <a:solidFill>
              <a:srgbClr val="8182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8"/>
            <p:cNvSpPr>
              <a:spLocks noChangeArrowheads="1"/>
            </p:cNvSpPr>
            <p:nvPr/>
          </p:nvSpPr>
          <p:spPr bwMode="auto">
            <a:xfrm>
              <a:off x="2281238" y="3073400"/>
              <a:ext cx="2003425" cy="1036638"/>
            </a:xfrm>
            <a:custGeom>
              <a:avLst/>
              <a:gdLst>
                <a:gd name="T0" fmla="*/ 0 w 5565"/>
                <a:gd name="T1" fmla="*/ 1960 h 2878"/>
                <a:gd name="T2" fmla="*/ 2375 w 5565"/>
                <a:gd name="T3" fmla="*/ 334 h 2878"/>
                <a:gd name="T4" fmla="*/ 4658 w 5565"/>
                <a:gd name="T5" fmla="*/ 371 h 2878"/>
                <a:gd name="T6" fmla="*/ 5283 w 5565"/>
                <a:gd name="T7" fmla="*/ 1366 h 2878"/>
                <a:gd name="T8" fmla="*/ 4097 w 5565"/>
                <a:gd name="T9" fmla="*/ 1610 h 2878"/>
                <a:gd name="T10" fmla="*/ 5564 w 5565"/>
                <a:gd name="T11" fmla="*/ 2877 h 2878"/>
              </a:gdLst>
              <a:ahLst/>
              <a:cxnLst>
                <a:cxn ang="0">
                  <a:pos x="T0" y="T1"/>
                </a:cxn>
                <a:cxn ang="0">
                  <a:pos x="T2" y="T3"/>
                </a:cxn>
                <a:cxn ang="0">
                  <a:pos x="T4" y="T5"/>
                </a:cxn>
                <a:cxn ang="0">
                  <a:pos x="T6" y="T7"/>
                </a:cxn>
                <a:cxn ang="0">
                  <a:pos x="T8" y="T9"/>
                </a:cxn>
                <a:cxn ang="0">
                  <a:pos x="T10" y="T11"/>
                </a:cxn>
              </a:cxnLst>
              <a:rect l="0" t="0" r="r" b="b"/>
              <a:pathLst>
                <a:path w="5565" h="2878">
                  <a:moveTo>
                    <a:pt x="0" y="1960"/>
                  </a:moveTo>
                  <a:cubicBezTo>
                    <a:pt x="0" y="1960"/>
                    <a:pt x="1345" y="651"/>
                    <a:pt x="2375" y="334"/>
                  </a:cubicBezTo>
                  <a:cubicBezTo>
                    <a:pt x="3352" y="34"/>
                    <a:pt x="4126" y="0"/>
                    <a:pt x="4658" y="371"/>
                  </a:cubicBezTo>
                  <a:cubicBezTo>
                    <a:pt x="4978" y="596"/>
                    <a:pt x="5283" y="1366"/>
                    <a:pt x="5283" y="1366"/>
                  </a:cubicBezTo>
                  <a:cubicBezTo>
                    <a:pt x="5283" y="1366"/>
                    <a:pt x="3983" y="572"/>
                    <a:pt x="4097" y="1610"/>
                  </a:cubicBezTo>
                  <a:cubicBezTo>
                    <a:pt x="4168" y="2258"/>
                    <a:pt x="5238" y="2695"/>
                    <a:pt x="5564" y="2877"/>
                  </a:cubicBezTo>
                </a:path>
              </a:pathLst>
            </a:custGeom>
            <a:noFill/>
            <a:ln w="16200" cap="flat">
              <a:solidFill>
                <a:srgbClr val="859EC4"/>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p>
          </p:txBody>
        </p:sp>
        <p:sp>
          <p:nvSpPr>
            <p:cNvPr id="15" name="Freeform 9"/>
            <p:cNvSpPr>
              <a:spLocks noChangeArrowheads="1"/>
            </p:cNvSpPr>
            <p:nvPr/>
          </p:nvSpPr>
          <p:spPr bwMode="auto">
            <a:xfrm>
              <a:off x="2274888" y="3243263"/>
              <a:ext cx="2278062" cy="1247775"/>
            </a:xfrm>
            <a:custGeom>
              <a:avLst/>
              <a:gdLst>
                <a:gd name="T0" fmla="*/ 0 w 6327"/>
                <a:gd name="T1" fmla="*/ 1470 h 3466"/>
                <a:gd name="T2" fmla="*/ 1888 w 6327"/>
                <a:gd name="T3" fmla="*/ 334 h 3466"/>
                <a:gd name="T4" fmla="*/ 4171 w 6327"/>
                <a:gd name="T5" fmla="*/ 371 h 3466"/>
                <a:gd name="T6" fmla="*/ 4796 w 6327"/>
                <a:gd name="T7" fmla="*/ 1366 h 3466"/>
                <a:gd name="T8" fmla="*/ 3609 w 6327"/>
                <a:gd name="T9" fmla="*/ 1609 h 3466"/>
                <a:gd name="T10" fmla="*/ 5076 w 6327"/>
                <a:gd name="T11" fmla="*/ 2877 h 3466"/>
                <a:gd name="T12" fmla="*/ 6326 w 6327"/>
                <a:gd name="T13" fmla="*/ 3465 h 3466"/>
              </a:gdLst>
              <a:ahLst/>
              <a:cxnLst>
                <a:cxn ang="0">
                  <a:pos x="T0" y="T1"/>
                </a:cxn>
                <a:cxn ang="0">
                  <a:pos x="T2" y="T3"/>
                </a:cxn>
                <a:cxn ang="0">
                  <a:pos x="T4" y="T5"/>
                </a:cxn>
                <a:cxn ang="0">
                  <a:pos x="T6" y="T7"/>
                </a:cxn>
                <a:cxn ang="0">
                  <a:pos x="T8" y="T9"/>
                </a:cxn>
                <a:cxn ang="0">
                  <a:pos x="T10" y="T11"/>
                </a:cxn>
                <a:cxn ang="0">
                  <a:pos x="T12" y="T13"/>
                </a:cxn>
              </a:cxnLst>
              <a:rect l="0" t="0" r="r" b="b"/>
              <a:pathLst>
                <a:path w="6327" h="3466">
                  <a:moveTo>
                    <a:pt x="0" y="1470"/>
                  </a:moveTo>
                  <a:cubicBezTo>
                    <a:pt x="0" y="1470"/>
                    <a:pt x="856" y="651"/>
                    <a:pt x="1888" y="334"/>
                  </a:cubicBezTo>
                  <a:cubicBezTo>
                    <a:pt x="2865" y="34"/>
                    <a:pt x="3639" y="0"/>
                    <a:pt x="4171" y="371"/>
                  </a:cubicBezTo>
                  <a:cubicBezTo>
                    <a:pt x="4491" y="596"/>
                    <a:pt x="4796" y="1366"/>
                    <a:pt x="4796" y="1366"/>
                  </a:cubicBezTo>
                  <a:cubicBezTo>
                    <a:pt x="4796" y="1366"/>
                    <a:pt x="3496" y="572"/>
                    <a:pt x="3609" y="1609"/>
                  </a:cubicBezTo>
                  <a:cubicBezTo>
                    <a:pt x="3681" y="2258"/>
                    <a:pt x="4751" y="2695"/>
                    <a:pt x="5076" y="2877"/>
                  </a:cubicBezTo>
                  <a:cubicBezTo>
                    <a:pt x="5402" y="3058"/>
                    <a:pt x="6326" y="3465"/>
                    <a:pt x="6326" y="3465"/>
                  </a:cubicBezTo>
                </a:path>
              </a:pathLst>
            </a:custGeom>
            <a:noFill/>
            <a:ln w="16200" cap="flat">
              <a:solidFill>
                <a:srgbClr val="0B4C85"/>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p>
          </p:txBody>
        </p:sp>
      </p:grpSp>
      <p:pic>
        <p:nvPicPr>
          <p:cNvPr id="16" name="Picture 15"/>
          <p:cNvPicPr>
            <a:picLocks noChangeAspect="1"/>
          </p:cNvPicPr>
          <p:nvPr userDrawn="1"/>
        </p:nvPicPr>
        <p:blipFill rotWithShape="1">
          <a:blip r:embed="rId3"/>
          <a:srcRect l="1439" t="73838" r="70483" b="6543"/>
          <a:stretch/>
        </p:blipFill>
        <p:spPr>
          <a:xfrm>
            <a:off x="2806443" y="4795895"/>
            <a:ext cx="1259666" cy="580560"/>
          </a:xfrm>
          <a:prstGeom prst="rect">
            <a:avLst/>
          </a:prstGeom>
        </p:spPr>
      </p:pic>
      <p:pic>
        <p:nvPicPr>
          <p:cNvPr id="17" name="Picture 16"/>
          <p:cNvPicPr>
            <a:picLocks noChangeAspect="1"/>
          </p:cNvPicPr>
          <p:nvPr userDrawn="1"/>
        </p:nvPicPr>
        <p:blipFill rotWithShape="1">
          <a:blip r:embed="rId3"/>
          <a:srcRect l="2536" t="2677" r="70702" b="81362"/>
          <a:stretch/>
        </p:blipFill>
        <p:spPr>
          <a:xfrm>
            <a:off x="2866382" y="3699174"/>
            <a:ext cx="1214680" cy="477850"/>
          </a:xfrm>
          <a:prstGeom prst="rect">
            <a:avLst/>
          </a:prstGeom>
        </p:spPr>
      </p:pic>
      <p:pic>
        <p:nvPicPr>
          <p:cNvPr id="18" name="Picture 17"/>
          <p:cNvPicPr>
            <a:picLocks noChangeAspect="1"/>
          </p:cNvPicPr>
          <p:nvPr userDrawn="1"/>
        </p:nvPicPr>
        <p:blipFill rotWithShape="1">
          <a:blip r:embed="rId3"/>
          <a:srcRect l="1439" t="26286" r="70702" b="59747"/>
          <a:stretch/>
        </p:blipFill>
        <p:spPr>
          <a:xfrm>
            <a:off x="4356644" y="3743277"/>
            <a:ext cx="1390846" cy="459910"/>
          </a:xfrm>
          <a:prstGeom prst="rect">
            <a:avLst/>
          </a:prstGeom>
        </p:spPr>
      </p:pic>
      <p:pic>
        <p:nvPicPr>
          <p:cNvPr id="19" name="Picture 18"/>
          <p:cNvPicPr>
            <a:picLocks noChangeAspect="1"/>
          </p:cNvPicPr>
          <p:nvPr userDrawn="1"/>
        </p:nvPicPr>
        <p:blipFill rotWithShape="1">
          <a:blip r:embed="rId3"/>
          <a:srcRect l="57595" t="24292" r="8842" b="57087"/>
          <a:stretch/>
        </p:blipFill>
        <p:spPr>
          <a:xfrm>
            <a:off x="6023072" y="3646663"/>
            <a:ext cx="1489096" cy="544964"/>
          </a:xfrm>
          <a:prstGeom prst="rect">
            <a:avLst/>
          </a:prstGeom>
        </p:spPr>
      </p:pic>
      <p:pic>
        <p:nvPicPr>
          <p:cNvPr id="20" name="Picture 19"/>
          <p:cNvPicPr>
            <a:picLocks noChangeAspect="1"/>
          </p:cNvPicPr>
          <p:nvPr userDrawn="1"/>
        </p:nvPicPr>
        <p:blipFill rotWithShape="1">
          <a:blip r:embed="rId3"/>
          <a:srcRect l="2097" t="50228" r="62147" b="33811"/>
          <a:stretch/>
        </p:blipFill>
        <p:spPr>
          <a:xfrm>
            <a:off x="886866" y="4876800"/>
            <a:ext cx="1640006" cy="482890"/>
          </a:xfrm>
          <a:prstGeom prst="rect">
            <a:avLst/>
          </a:prstGeom>
        </p:spPr>
      </p:pic>
      <p:pic>
        <p:nvPicPr>
          <p:cNvPr id="21" name="Picture 20"/>
          <p:cNvPicPr>
            <a:picLocks noChangeAspect="1"/>
          </p:cNvPicPr>
          <p:nvPr userDrawn="1"/>
        </p:nvPicPr>
        <p:blipFill rotWithShape="1">
          <a:blip r:embed="rId3"/>
          <a:srcRect l="55181" t="49564" r="6868" b="33144"/>
          <a:stretch/>
        </p:blipFill>
        <p:spPr>
          <a:xfrm>
            <a:off x="4345680" y="4806788"/>
            <a:ext cx="1816550" cy="545950"/>
          </a:xfrm>
          <a:prstGeom prst="rect">
            <a:avLst/>
          </a:prstGeom>
        </p:spPr>
      </p:pic>
      <p:pic>
        <p:nvPicPr>
          <p:cNvPr id="22" name="Picture 21"/>
          <p:cNvPicPr>
            <a:picLocks noChangeAspect="1"/>
          </p:cNvPicPr>
          <p:nvPr userDrawn="1"/>
        </p:nvPicPr>
        <p:blipFill rotWithShape="1">
          <a:blip r:embed="rId4"/>
          <a:srcRect l="73076" t="27946" r="1151" b="59306"/>
          <a:stretch/>
        </p:blipFill>
        <p:spPr>
          <a:xfrm>
            <a:off x="6441800" y="4975454"/>
            <a:ext cx="1825712" cy="407056"/>
          </a:xfrm>
          <a:prstGeom prst="rect">
            <a:avLst/>
          </a:prstGeom>
        </p:spPr>
      </p:pic>
      <p:pic>
        <p:nvPicPr>
          <p:cNvPr id="23" name="Picture 22"/>
          <p:cNvPicPr>
            <a:picLocks noChangeAspect="1"/>
          </p:cNvPicPr>
          <p:nvPr userDrawn="1"/>
        </p:nvPicPr>
        <p:blipFill rotWithShape="1">
          <a:blip r:embed="rId4"/>
          <a:srcRect l="72814" t="52604" r="20644" b="24468"/>
          <a:stretch/>
        </p:blipFill>
        <p:spPr>
          <a:xfrm>
            <a:off x="7787749" y="3562446"/>
            <a:ext cx="507204" cy="801360"/>
          </a:xfrm>
          <a:prstGeom prst="rect">
            <a:avLst/>
          </a:prstGeom>
        </p:spPr>
      </p:pic>
    </p:spTree>
    <p:extLst>
      <p:ext uri="{BB962C8B-B14F-4D97-AF65-F5344CB8AC3E}">
        <p14:creationId xmlns:p14="http://schemas.microsoft.com/office/powerpoint/2010/main" val="620252205"/>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8" name="TextBox 7"/>
          <p:cNvSpPr txBox="1"/>
          <p:nvPr userDrawn="1"/>
        </p:nvSpPr>
        <p:spPr>
          <a:xfrm>
            <a:off x="457200" y="457200"/>
            <a:ext cx="8229600" cy="5349240"/>
          </a:xfrm>
          <a:prstGeom prst="rect">
            <a:avLst/>
          </a:prstGeom>
          <a:noFill/>
        </p:spPr>
        <p:txBody>
          <a:bodyPr wrap="square" lIns="457200" tIns="457200" rIns="182880" bIns="0" rtlCol="0" anchor="t" anchorCtr="0">
            <a:noAutofit/>
          </a:bodyPr>
          <a:lstStyle/>
          <a:p>
            <a:pPr>
              <a:lnSpc>
                <a:spcPct val="83000"/>
              </a:lnSpc>
            </a:pPr>
            <a:r>
              <a:rPr lang="en-US" sz="4400" dirty="0">
                <a:solidFill>
                  <a:srgbClr val="FFFFFF"/>
                </a:solidFill>
                <a:latin typeface="+mn-lt"/>
              </a:rPr>
              <a:t>We help you assess your </a:t>
            </a:r>
            <a:br>
              <a:rPr lang="en-US" sz="4400" dirty="0">
                <a:solidFill>
                  <a:srgbClr val="FFFFFF"/>
                </a:solidFill>
                <a:latin typeface="+mn-lt"/>
              </a:rPr>
            </a:br>
            <a:r>
              <a:rPr lang="en-US" sz="4400" dirty="0">
                <a:solidFill>
                  <a:srgbClr val="FFFFFF"/>
                </a:solidFill>
                <a:latin typeface="+mn-lt"/>
              </a:rPr>
              <a:t>life based on </a:t>
            </a:r>
            <a:r>
              <a:rPr lang="en-US" sz="4400" dirty="0" smtClean="0">
                <a:solidFill>
                  <a:srgbClr val="FFFFFF"/>
                </a:solidFill>
                <a:latin typeface="+mn-lt"/>
              </a:rPr>
              <a:t>seven </a:t>
            </a:r>
            <a:r>
              <a:rPr lang="en-US" sz="4400" dirty="0">
                <a:solidFill>
                  <a:srgbClr val="FFFFFF"/>
                </a:solidFill>
                <a:latin typeface="+mn-lt"/>
              </a:rPr>
              <a:t/>
            </a:r>
            <a:br>
              <a:rPr lang="en-US" sz="4400" dirty="0">
                <a:solidFill>
                  <a:srgbClr val="FFFFFF"/>
                </a:solidFill>
                <a:latin typeface="+mn-lt"/>
              </a:rPr>
            </a:br>
            <a:r>
              <a:rPr lang="en-US" sz="4400" dirty="0">
                <a:solidFill>
                  <a:srgbClr val="FFFFFF"/>
                </a:solidFill>
                <a:latin typeface="+mn-lt"/>
              </a:rPr>
              <a:t>key priorities.</a:t>
            </a:r>
            <a:endParaRPr lang="en-US" sz="4400" dirty="0" smtClean="0">
              <a:solidFill>
                <a:srgbClr val="FFFFFF"/>
              </a:solidFill>
              <a:latin typeface="+mn-lt"/>
            </a:endParaRPr>
          </a:p>
        </p:txBody>
      </p:sp>
      <p:cxnSp>
        <p:nvCxnSpPr>
          <p:cNvPr id="9" name="Straight Connector 8"/>
          <p:cNvCxnSpPr/>
          <p:nvPr userDrawn="1"/>
        </p:nvCxnSpPr>
        <p:spPr>
          <a:xfrm>
            <a:off x="5140736" y="4263922"/>
            <a:ext cx="2946853"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617773" y="3144953"/>
            <a:ext cx="1934935" cy="2244067"/>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626607" y="3118449"/>
            <a:ext cx="1899595" cy="2261736"/>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12" name="Group 5"/>
          <p:cNvGrpSpPr>
            <a:grpSpLocks noChangeAspect="1"/>
          </p:cNvGrpSpPr>
          <p:nvPr userDrawn="1"/>
        </p:nvGrpSpPr>
        <p:grpSpPr bwMode="auto">
          <a:xfrm>
            <a:off x="6142667" y="3851363"/>
            <a:ext cx="848448" cy="848448"/>
            <a:chOff x="4838" y="3811"/>
            <a:chExt cx="393" cy="393"/>
          </a:xfrm>
        </p:grpSpPr>
        <p:sp>
          <p:nvSpPr>
            <p:cNvPr id="13" name="Freeform 6"/>
            <p:cNvSpPr>
              <a:spLocks noChangeArrowheads="1"/>
            </p:cNvSpPr>
            <p:nvPr/>
          </p:nvSpPr>
          <p:spPr bwMode="auto">
            <a:xfrm>
              <a:off x="4838" y="3811"/>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2C59A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4" name="Text Box 8"/>
            <p:cNvSpPr txBox="1">
              <a:spLocks noChangeArrowheads="1"/>
            </p:cNvSpPr>
            <p:nvPr/>
          </p:nvSpPr>
          <p:spPr bwMode="auto">
            <a:xfrm>
              <a:off x="4959" y="4047"/>
              <a:ext cx="154"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Finances</a:t>
              </a:r>
              <a:endParaRPr lang="en-US" sz="600" dirty="0">
                <a:solidFill>
                  <a:srgbClr val="FFFFFF"/>
                </a:solidFill>
                <a:latin typeface="'MyriadPro-Regular'" charset="0"/>
                <a:cs typeface="'MyriadPro-Regular'" charset="0"/>
              </a:endParaRPr>
            </a:p>
          </p:txBody>
        </p:sp>
        <p:sp>
          <p:nvSpPr>
            <p:cNvPr id="15" name="Freeform 9"/>
            <p:cNvSpPr>
              <a:spLocks noChangeArrowheads="1"/>
            </p:cNvSpPr>
            <p:nvPr/>
          </p:nvSpPr>
          <p:spPr bwMode="auto">
            <a:xfrm>
              <a:off x="4982" y="3924"/>
              <a:ext cx="109" cy="111"/>
            </a:xfrm>
            <a:custGeom>
              <a:avLst/>
              <a:gdLst>
                <a:gd name="T0" fmla="*/ 383 w 487"/>
                <a:gd name="T1" fmla="*/ 244 h 495"/>
                <a:gd name="T2" fmla="*/ 354 w 487"/>
                <a:gd name="T3" fmla="*/ 273 h 495"/>
                <a:gd name="T4" fmla="*/ 383 w 487"/>
                <a:gd name="T5" fmla="*/ 302 h 495"/>
                <a:gd name="T6" fmla="*/ 412 w 487"/>
                <a:gd name="T7" fmla="*/ 273 h 495"/>
                <a:gd name="T8" fmla="*/ 383 w 487"/>
                <a:gd name="T9" fmla="*/ 244 h 495"/>
                <a:gd name="T10" fmla="*/ 486 w 487"/>
                <a:gd name="T11" fmla="*/ 318 h 495"/>
                <a:gd name="T12" fmla="*/ 465 w 487"/>
                <a:gd name="T13" fmla="*/ 339 h 495"/>
                <a:gd name="T14" fmla="*/ 439 w 487"/>
                <a:gd name="T15" fmla="*/ 339 h 495"/>
                <a:gd name="T16" fmla="*/ 367 w 487"/>
                <a:gd name="T17" fmla="*/ 415 h 495"/>
                <a:gd name="T18" fmla="*/ 362 w 487"/>
                <a:gd name="T19" fmla="*/ 417 h 495"/>
                <a:gd name="T20" fmla="*/ 372 w 487"/>
                <a:gd name="T21" fmla="*/ 444 h 495"/>
                <a:gd name="T22" fmla="*/ 364 w 487"/>
                <a:gd name="T23" fmla="*/ 470 h 495"/>
                <a:gd name="T24" fmla="*/ 322 w 487"/>
                <a:gd name="T25" fmla="*/ 486 h 495"/>
                <a:gd name="T26" fmla="*/ 298 w 487"/>
                <a:gd name="T27" fmla="*/ 473 h 495"/>
                <a:gd name="T28" fmla="*/ 288 w 487"/>
                <a:gd name="T29" fmla="*/ 441 h 495"/>
                <a:gd name="T30" fmla="*/ 175 w 487"/>
                <a:gd name="T31" fmla="*/ 441 h 495"/>
                <a:gd name="T32" fmla="*/ 156 w 487"/>
                <a:gd name="T33" fmla="*/ 478 h 495"/>
                <a:gd name="T34" fmla="*/ 130 w 487"/>
                <a:gd name="T35" fmla="*/ 492 h 495"/>
                <a:gd name="T36" fmla="*/ 87 w 487"/>
                <a:gd name="T37" fmla="*/ 473 h 495"/>
                <a:gd name="T38" fmla="*/ 79 w 487"/>
                <a:gd name="T39" fmla="*/ 447 h 495"/>
                <a:gd name="T40" fmla="*/ 95 w 487"/>
                <a:gd name="T41" fmla="*/ 410 h 495"/>
                <a:gd name="T42" fmla="*/ 87 w 487"/>
                <a:gd name="T43" fmla="*/ 404 h 495"/>
                <a:gd name="T44" fmla="*/ 32 w 487"/>
                <a:gd name="T45" fmla="*/ 230 h 495"/>
                <a:gd name="T46" fmla="*/ 0 w 487"/>
                <a:gd name="T47" fmla="*/ 180 h 495"/>
                <a:gd name="T48" fmla="*/ 40 w 487"/>
                <a:gd name="T49" fmla="*/ 138 h 495"/>
                <a:gd name="T50" fmla="*/ 64 w 487"/>
                <a:gd name="T51" fmla="*/ 162 h 495"/>
                <a:gd name="T52" fmla="*/ 48 w 487"/>
                <a:gd name="T53" fmla="*/ 156 h 495"/>
                <a:gd name="T54" fmla="*/ 24 w 487"/>
                <a:gd name="T55" fmla="*/ 175 h 495"/>
                <a:gd name="T56" fmla="*/ 50 w 487"/>
                <a:gd name="T57" fmla="*/ 196 h 495"/>
                <a:gd name="T58" fmla="*/ 293 w 487"/>
                <a:gd name="T59" fmla="*/ 125 h 495"/>
                <a:gd name="T60" fmla="*/ 372 w 487"/>
                <a:gd name="T61" fmla="*/ 61 h 495"/>
                <a:gd name="T62" fmla="*/ 380 w 487"/>
                <a:gd name="T63" fmla="*/ 212 h 495"/>
                <a:gd name="T64" fmla="*/ 372 w 487"/>
                <a:gd name="T65" fmla="*/ 159 h 495"/>
                <a:gd name="T66" fmla="*/ 436 w 487"/>
                <a:gd name="T67" fmla="*/ 238 h 495"/>
                <a:gd name="T68" fmla="*/ 462 w 487"/>
                <a:gd name="T69" fmla="*/ 238 h 495"/>
                <a:gd name="T70" fmla="*/ 486 w 487"/>
                <a:gd name="T71" fmla="*/ 262 h 495"/>
                <a:gd name="T72" fmla="*/ 486 w 487"/>
                <a:gd name="T73" fmla="*/ 318 h 495"/>
                <a:gd name="T74" fmla="*/ 106 w 487"/>
                <a:gd name="T75" fmla="*/ 72 h 495"/>
                <a:gd name="T76" fmla="*/ 177 w 487"/>
                <a:gd name="T77" fmla="*/ 0 h 495"/>
                <a:gd name="T78" fmla="*/ 248 w 487"/>
                <a:gd name="T79" fmla="*/ 72 h 495"/>
                <a:gd name="T80" fmla="*/ 243 w 487"/>
                <a:gd name="T81" fmla="*/ 98 h 495"/>
                <a:gd name="T82" fmla="*/ 233 w 487"/>
                <a:gd name="T83" fmla="*/ 98 h 495"/>
                <a:gd name="T84" fmla="*/ 124 w 487"/>
                <a:gd name="T85" fmla="*/ 117 h 495"/>
                <a:gd name="T86" fmla="*/ 106 w 487"/>
                <a:gd name="T87" fmla="*/ 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95">
                  <a:moveTo>
                    <a:pt x="383" y="244"/>
                  </a:moveTo>
                  <a:cubicBezTo>
                    <a:pt x="367" y="244"/>
                    <a:pt x="354" y="257"/>
                    <a:pt x="354" y="273"/>
                  </a:cubicBezTo>
                  <a:cubicBezTo>
                    <a:pt x="354" y="289"/>
                    <a:pt x="367" y="302"/>
                    <a:pt x="383" y="302"/>
                  </a:cubicBezTo>
                  <a:cubicBezTo>
                    <a:pt x="399" y="302"/>
                    <a:pt x="412" y="289"/>
                    <a:pt x="412" y="273"/>
                  </a:cubicBezTo>
                  <a:cubicBezTo>
                    <a:pt x="412" y="257"/>
                    <a:pt x="399" y="244"/>
                    <a:pt x="383" y="244"/>
                  </a:cubicBezTo>
                  <a:close/>
                  <a:moveTo>
                    <a:pt x="486" y="318"/>
                  </a:moveTo>
                  <a:cubicBezTo>
                    <a:pt x="486" y="331"/>
                    <a:pt x="476" y="339"/>
                    <a:pt x="465" y="339"/>
                  </a:cubicBezTo>
                  <a:lnTo>
                    <a:pt x="439" y="339"/>
                  </a:lnTo>
                  <a:cubicBezTo>
                    <a:pt x="417" y="383"/>
                    <a:pt x="386" y="407"/>
                    <a:pt x="367" y="415"/>
                  </a:cubicBezTo>
                  <a:cubicBezTo>
                    <a:pt x="364" y="415"/>
                    <a:pt x="364" y="415"/>
                    <a:pt x="362" y="417"/>
                  </a:cubicBezTo>
                  <a:lnTo>
                    <a:pt x="372" y="444"/>
                  </a:lnTo>
                  <a:cubicBezTo>
                    <a:pt x="378" y="455"/>
                    <a:pt x="372" y="468"/>
                    <a:pt x="364" y="470"/>
                  </a:cubicBezTo>
                  <a:lnTo>
                    <a:pt x="322" y="486"/>
                  </a:lnTo>
                  <a:cubicBezTo>
                    <a:pt x="311" y="489"/>
                    <a:pt x="301" y="484"/>
                    <a:pt x="298" y="473"/>
                  </a:cubicBezTo>
                  <a:lnTo>
                    <a:pt x="288" y="441"/>
                  </a:lnTo>
                  <a:cubicBezTo>
                    <a:pt x="241" y="449"/>
                    <a:pt x="207" y="449"/>
                    <a:pt x="175" y="441"/>
                  </a:cubicBezTo>
                  <a:lnTo>
                    <a:pt x="156" y="478"/>
                  </a:lnTo>
                  <a:cubicBezTo>
                    <a:pt x="151" y="489"/>
                    <a:pt x="140" y="494"/>
                    <a:pt x="130" y="492"/>
                  </a:cubicBezTo>
                  <a:lnTo>
                    <a:pt x="87" y="473"/>
                  </a:lnTo>
                  <a:cubicBezTo>
                    <a:pt x="79" y="468"/>
                    <a:pt x="74" y="457"/>
                    <a:pt x="79" y="447"/>
                  </a:cubicBezTo>
                  <a:lnTo>
                    <a:pt x="95" y="410"/>
                  </a:lnTo>
                  <a:cubicBezTo>
                    <a:pt x="93" y="407"/>
                    <a:pt x="90" y="407"/>
                    <a:pt x="87" y="404"/>
                  </a:cubicBezTo>
                  <a:cubicBezTo>
                    <a:pt x="3" y="358"/>
                    <a:pt x="24" y="257"/>
                    <a:pt x="32" y="230"/>
                  </a:cubicBezTo>
                  <a:cubicBezTo>
                    <a:pt x="32" y="230"/>
                    <a:pt x="0" y="217"/>
                    <a:pt x="0" y="180"/>
                  </a:cubicBezTo>
                  <a:cubicBezTo>
                    <a:pt x="0" y="143"/>
                    <a:pt x="21" y="138"/>
                    <a:pt x="40" y="138"/>
                  </a:cubicBezTo>
                  <a:cubicBezTo>
                    <a:pt x="58" y="138"/>
                    <a:pt x="64" y="162"/>
                    <a:pt x="64" y="162"/>
                  </a:cubicBezTo>
                  <a:cubicBezTo>
                    <a:pt x="64" y="162"/>
                    <a:pt x="58" y="156"/>
                    <a:pt x="48" y="156"/>
                  </a:cubicBezTo>
                  <a:cubicBezTo>
                    <a:pt x="29" y="156"/>
                    <a:pt x="24" y="170"/>
                    <a:pt x="24" y="175"/>
                  </a:cubicBezTo>
                  <a:cubicBezTo>
                    <a:pt x="24" y="180"/>
                    <a:pt x="27" y="193"/>
                    <a:pt x="50" y="196"/>
                  </a:cubicBezTo>
                  <a:cubicBezTo>
                    <a:pt x="130" y="103"/>
                    <a:pt x="245" y="117"/>
                    <a:pt x="293" y="125"/>
                  </a:cubicBezTo>
                  <a:cubicBezTo>
                    <a:pt x="304" y="85"/>
                    <a:pt x="338" y="66"/>
                    <a:pt x="372" y="61"/>
                  </a:cubicBezTo>
                  <a:cubicBezTo>
                    <a:pt x="330" y="125"/>
                    <a:pt x="346" y="191"/>
                    <a:pt x="380" y="212"/>
                  </a:cubicBezTo>
                  <a:cubicBezTo>
                    <a:pt x="372" y="196"/>
                    <a:pt x="372" y="175"/>
                    <a:pt x="372" y="159"/>
                  </a:cubicBezTo>
                  <a:cubicBezTo>
                    <a:pt x="407" y="172"/>
                    <a:pt x="425" y="209"/>
                    <a:pt x="436" y="238"/>
                  </a:cubicBezTo>
                  <a:lnTo>
                    <a:pt x="462" y="238"/>
                  </a:lnTo>
                  <a:cubicBezTo>
                    <a:pt x="476" y="238"/>
                    <a:pt x="486" y="249"/>
                    <a:pt x="486" y="262"/>
                  </a:cubicBezTo>
                  <a:lnTo>
                    <a:pt x="486" y="318"/>
                  </a:lnTo>
                  <a:close/>
                  <a:moveTo>
                    <a:pt x="106" y="72"/>
                  </a:moveTo>
                  <a:cubicBezTo>
                    <a:pt x="106" y="32"/>
                    <a:pt x="137" y="0"/>
                    <a:pt x="177" y="0"/>
                  </a:cubicBezTo>
                  <a:cubicBezTo>
                    <a:pt x="216" y="0"/>
                    <a:pt x="248" y="32"/>
                    <a:pt x="248" y="72"/>
                  </a:cubicBezTo>
                  <a:cubicBezTo>
                    <a:pt x="248" y="80"/>
                    <a:pt x="245" y="90"/>
                    <a:pt x="243" y="98"/>
                  </a:cubicBezTo>
                  <a:lnTo>
                    <a:pt x="233" y="98"/>
                  </a:lnTo>
                  <a:cubicBezTo>
                    <a:pt x="191" y="95"/>
                    <a:pt x="156" y="103"/>
                    <a:pt x="124" y="117"/>
                  </a:cubicBezTo>
                  <a:cubicBezTo>
                    <a:pt x="114" y="103"/>
                    <a:pt x="106" y="87"/>
                    <a:pt x="106" y="7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16" name="Group 1"/>
          <p:cNvGrpSpPr>
            <a:grpSpLocks noChangeAspect="1"/>
          </p:cNvGrpSpPr>
          <p:nvPr userDrawn="1"/>
        </p:nvGrpSpPr>
        <p:grpSpPr bwMode="auto">
          <a:xfrm>
            <a:off x="6850015" y="3001688"/>
            <a:ext cx="848448" cy="848448"/>
            <a:chOff x="4848" y="298"/>
            <a:chExt cx="393" cy="393"/>
          </a:xfrm>
        </p:grpSpPr>
        <p:sp>
          <p:nvSpPr>
            <p:cNvPr id="17" name="Freeform 2"/>
            <p:cNvSpPr>
              <a:spLocks noChangeArrowheads="1"/>
            </p:cNvSpPr>
            <p:nvPr/>
          </p:nvSpPr>
          <p:spPr bwMode="auto">
            <a:xfrm>
              <a:off x="4848" y="298"/>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01B8F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8" name="Text Box 3"/>
            <p:cNvSpPr txBox="1">
              <a:spLocks noChangeArrowheads="1"/>
            </p:cNvSpPr>
            <p:nvPr/>
          </p:nvSpPr>
          <p:spPr bwMode="auto">
            <a:xfrm>
              <a:off x="4977" y="528"/>
              <a:ext cx="135"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Giving</a:t>
              </a:r>
              <a:endParaRPr lang="en-US" sz="600" dirty="0">
                <a:solidFill>
                  <a:srgbClr val="FFFFFF"/>
                </a:solidFill>
                <a:latin typeface="'MyriadPro-Regular'" charset="0"/>
                <a:cs typeface="'MyriadPro-Regular'" charset="0"/>
              </a:endParaRPr>
            </a:p>
          </p:txBody>
        </p:sp>
        <p:sp>
          <p:nvSpPr>
            <p:cNvPr id="19" name="Freeform 4"/>
            <p:cNvSpPr>
              <a:spLocks noChangeArrowheads="1"/>
            </p:cNvSpPr>
            <p:nvPr/>
          </p:nvSpPr>
          <p:spPr bwMode="auto">
            <a:xfrm>
              <a:off x="4978" y="412"/>
              <a:ext cx="127" cy="104"/>
            </a:xfrm>
            <a:custGeom>
              <a:avLst/>
              <a:gdLst>
                <a:gd name="T0" fmla="*/ 372 w 564"/>
                <a:gd name="T1" fmla="*/ 37 h 458"/>
                <a:gd name="T2" fmla="*/ 372 w 564"/>
                <a:gd name="T3" fmla="*/ 74 h 458"/>
                <a:gd name="T4" fmla="*/ 383 w 564"/>
                <a:gd name="T5" fmla="*/ 74 h 458"/>
                <a:gd name="T6" fmla="*/ 383 w 564"/>
                <a:gd name="T7" fmla="*/ 29 h 458"/>
                <a:gd name="T8" fmla="*/ 375 w 564"/>
                <a:gd name="T9" fmla="*/ 29 h 458"/>
                <a:gd name="T10" fmla="*/ 365 w 564"/>
                <a:gd name="T11" fmla="*/ 32 h 458"/>
                <a:gd name="T12" fmla="*/ 365 w 564"/>
                <a:gd name="T13" fmla="*/ 37 h 458"/>
                <a:gd name="T14" fmla="*/ 372 w 564"/>
                <a:gd name="T15" fmla="*/ 37 h 458"/>
                <a:gd name="T16" fmla="*/ 325 w 564"/>
                <a:gd name="T17" fmla="*/ 50 h 458"/>
                <a:gd name="T18" fmla="*/ 375 w 564"/>
                <a:gd name="T19" fmla="*/ 0 h 458"/>
                <a:gd name="T20" fmla="*/ 425 w 564"/>
                <a:gd name="T21" fmla="*/ 50 h 458"/>
                <a:gd name="T22" fmla="*/ 375 w 564"/>
                <a:gd name="T23" fmla="*/ 101 h 458"/>
                <a:gd name="T24" fmla="*/ 325 w 564"/>
                <a:gd name="T25" fmla="*/ 61 h 458"/>
                <a:gd name="T26" fmla="*/ 325 w 564"/>
                <a:gd name="T27" fmla="*/ 50 h 458"/>
                <a:gd name="T28" fmla="*/ 286 w 564"/>
                <a:gd name="T29" fmla="*/ 135 h 458"/>
                <a:gd name="T30" fmla="*/ 286 w 564"/>
                <a:gd name="T31" fmla="*/ 193 h 458"/>
                <a:gd name="T32" fmla="*/ 302 w 564"/>
                <a:gd name="T33" fmla="*/ 193 h 458"/>
                <a:gd name="T34" fmla="*/ 302 w 564"/>
                <a:gd name="T35" fmla="*/ 122 h 458"/>
                <a:gd name="T36" fmla="*/ 289 w 564"/>
                <a:gd name="T37" fmla="*/ 122 h 458"/>
                <a:gd name="T38" fmla="*/ 273 w 564"/>
                <a:gd name="T39" fmla="*/ 127 h 458"/>
                <a:gd name="T40" fmla="*/ 273 w 564"/>
                <a:gd name="T41" fmla="*/ 137 h 458"/>
                <a:gd name="T42" fmla="*/ 286 w 564"/>
                <a:gd name="T43" fmla="*/ 135 h 458"/>
                <a:gd name="T44" fmla="*/ 291 w 564"/>
                <a:gd name="T45" fmla="*/ 87 h 458"/>
                <a:gd name="T46" fmla="*/ 362 w 564"/>
                <a:gd name="T47" fmla="*/ 159 h 458"/>
                <a:gd name="T48" fmla="*/ 291 w 564"/>
                <a:gd name="T49" fmla="*/ 230 h 458"/>
                <a:gd name="T50" fmla="*/ 220 w 564"/>
                <a:gd name="T51" fmla="*/ 159 h 458"/>
                <a:gd name="T52" fmla="*/ 291 w 564"/>
                <a:gd name="T53" fmla="*/ 87 h 458"/>
                <a:gd name="T54" fmla="*/ 394 w 564"/>
                <a:gd name="T55" fmla="*/ 394 h 458"/>
                <a:gd name="T56" fmla="*/ 383 w 564"/>
                <a:gd name="T57" fmla="*/ 396 h 458"/>
                <a:gd name="T58" fmla="*/ 327 w 564"/>
                <a:gd name="T59" fmla="*/ 433 h 458"/>
                <a:gd name="T60" fmla="*/ 244 w 564"/>
                <a:gd name="T61" fmla="*/ 433 h 458"/>
                <a:gd name="T62" fmla="*/ 151 w 564"/>
                <a:gd name="T63" fmla="*/ 383 h 458"/>
                <a:gd name="T64" fmla="*/ 64 w 564"/>
                <a:gd name="T65" fmla="*/ 404 h 458"/>
                <a:gd name="T66" fmla="*/ 0 w 564"/>
                <a:gd name="T67" fmla="*/ 270 h 458"/>
                <a:gd name="T68" fmla="*/ 88 w 564"/>
                <a:gd name="T69" fmla="*/ 230 h 458"/>
                <a:gd name="T70" fmla="*/ 185 w 564"/>
                <a:gd name="T71" fmla="*/ 228 h 458"/>
                <a:gd name="T72" fmla="*/ 254 w 564"/>
                <a:gd name="T73" fmla="*/ 278 h 458"/>
                <a:gd name="T74" fmla="*/ 265 w 564"/>
                <a:gd name="T75" fmla="*/ 286 h 458"/>
                <a:gd name="T76" fmla="*/ 273 w 564"/>
                <a:gd name="T77" fmla="*/ 289 h 458"/>
                <a:gd name="T78" fmla="*/ 294 w 564"/>
                <a:gd name="T79" fmla="*/ 297 h 458"/>
                <a:gd name="T80" fmla="*/ 359 w 564"/>
                <a:gd name="T81" fmla="*/ 297 h 458"/>
                <a:gd name="T82" fmla="*/ 380 w 564"/>
                <a:gd name="T83" fmla="*/ 318 h 458"/>
                <a:gd name="T84" fmla="*/ 359 w 564"/>
                <a:gd name="T85" fmla="*/ 339 h 458"/>
                <a:gd name="T86" fmla="*/ 244 w 564"/>
                <a:gd name="T87" fmla="*/ 344 h 458"/>
                <a:gd name="T88" fmla="*/ 233 w 564"/>
                <a:gd name="T89" fmla="*/ 342 h 458"/>
                <a:gd name="T90" fmla="*/ 199 w 564"/>
                <a:gd name="T91" fmla="*/ 320 h 458"/>
                <a:gd name="T92" fmla="*/ 238 w 564"/>
                <a:gd name="T93" fmla="*/ 359 h 458"/>
                <a:gd name="T94" fmla="*/ 249 w 564"/>
                <a:gd name="T95" fmla="*/ 359 h 458"/>
                <a:gd name="T96" fmla="*/ 359 w 564"/>
                <a:gd name="T97" fmla="*/ 359 h 458"/>
                <a:gd name="T98" fmla="*/ 402 w 564"/>
                <a:gd name="T99" fmla="*/ 318 h 458"/>
                <a:gd name="T100" fmla="*/ 359 w 564"/>
                <a:gd name="T101" fmla="*/ 275 h 458"/>
                <a:gd name="T102" fmla="*/ 314 w 564"/>
                <a:gd name="T103" fmla="*/ 275 h 458"/>
                <a:gd name="T104" fmla="*/ 375 w 564"/>
                <a:gd name="T105" fmla="*/ 233 h 458"/>
                <a:gd name="T106" fmla="*/ 410 w 564"/>
                <a:gd name="T107" fmla="*/ 236 h 458"/>
                <a:gd name="T108" fmla="*/ 420 w 564"/>
                <a:gd name="T109" fmla="*/ 257 h 458"/>
                <a:gd name="T110" fmla="*/ 449 w 564"/>
                <a:gd name="T111" fmla="*/ 238 h 458"/>
                <a:gd name="T112" fmla="*/ 484 w 564"/>
                <a:gd name="T113" fmla="*/ 241 h 458"/>
                <a:gd name="T114" fmla="*/ 486 w 564"/>
                <a:gd name="T115" fmla="*/ 244 h 458"/>
                <a:gd name="T116" fmla="*/ 492 w 564"/>
                <a:gd name="T117" fmla="*/ 267 h 458"/>
                <a:gd name="T118" fmla="*/ 523 w 564"/>
                <a:gd name="T119" fmla="*/ 246 h 458"/>
                <a:gd name="T120" fmla="*/ 561 w 564"/>
                <a:gd name="T121" fmla="*/ 252 h 458"/>
                <a:gd name="T122" fmla="*/ 550 w 564"/>
                <a:gd name="T123" fmla="*/ 286 h 458"/>
                <a:gd name="T124" fmla="*/ 394 w 564"/>
                <a:gd name="T125" fmla="*/ 39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 h="458">
                  <a:moveTo>
                    <a:pt x="372" y="37"/>
                  </a:moveTo>
                  <a:lnTo>
                    <a:pt x="372" y="74"/>
                  </a:lnTo>
                  <a:lnTo>
                    <a:pt x="383" y="74"/>
                  </a:lnTo>
                  <a:lnTo>
                    <a:pt x="383" y="29"/>
                  </a:lnTo>
                  <a:lnTo>
                    <a:pt x="375" y="29"/>
                  </a:lnTo>
                  <a:lnTo>
                    <a:pt x="365" y="32"/>
                  </a:lnTo>
                  <a:lnTo>
                    <a:pt x="365" y="37"/>
                  </a:lnTo>
                  <a:lnTo>
                    <a:pt x="372" y="37"/>
                  </a:lnTo>
                  <a:close/>
                  <a:moveTo>
                    <a:pt x="325" y="50"/>
                  </a:moveTo>
                  <a:cubicBezTo>
                    <a:pt x="325" y="21"/>
                    <a:pt x="349" y="0"/>
                    <a:pt x="375" y="0"/>
                  </a:cubicBezTo>
                  <a:cubicBezTo>
                    <a:pt x="404" y="0"/>
                    <a:pt x="425" y="24"/>
                    <a:pt x="425" y="50"/>
                  </a:cubicBezTo>
                  <a:cubicBezTo>
                    <a:pt x="425" y="79"/>
                    <a:pt x="402" y="101"/>
                    <a:pt x="375" y="101"/>
                  </a:cubicBezTo>
                  <a:cubicBezTo>
                    <a:pt x="365" y="85"/>
                    <a:pt x="346" y="72"/>
                    <a:pt x="325" y="61"/>
                  </a:cubicBezTo>
                  <a:lnTo>
                    <a:pt x="325" y="50"/>
                  </a:lnTo>
                  <a:close/>
                  <a:moveTo>
                    <a:pt x="286" y="135"/>
                  </a:moveTo>
                  <a:lnTo>
                    <a:pt x="286" y="193"/>
                  </a:lnTo>
                  <a:lnTo>
                    <a:pt x="302" y="193"/>
                  </a:lnTo>
                  <a:lnTo>
                    <a:pt x="302" y="122"/>
                  </a:lnTo>
                  <a:lnTo>
                    <a:pt x="289" y="122"/>
                  </a:lnTo>
                  <a:lnTo>
                    <a:pt x="273" y="127"/>
                  </a:lnTo>
                  <a:lnTo>
                    <a:pt x="273" y="137"/>
                  </a:lnTo>
                  <a:lnTo>
                    <a:pt x="286" y="135"/>
                  </a:lnTo>
                  <a:close/>
                  <a:moveTo>
                    <a:pt x="291" y="87"/>
                  </a:moveTo>
                  <a:cubicBezTo>
                    <a:pt x="330" y="87"/>
                    <a:pt x="362" y="119"/>
                    <a:pt x="362" y="159"/>
                  </a:cubicBezTo>
                  <a:cubicBezTo>
                    <a:pt x="362" y="199"/>
                    <a:pt x="330" y="230"/>
                    <a:pt x="291" y="230"/>
                  </a:cubicBezTo>
                  <a:cubicBezTo>
                    <a:pt x="252" y="228"/>
                    <a:pt x="220" y="196"/>
                    <a:pt x="220" y="159"/>
                  </a:cubicBezTo>
                  <a:cubicBezTo>
                    <a:pt x="220" y="119"/>
                    <a:pt x="251" y="87"/>
                    <a:pt x="291" y="87"/>
                  </a:cubicBezTo>
                  <a:close/>
                  <a:moveTo>
                    <a:pt x="394" y="394"/>
                  </a:moveTo>
                  <a:cubicBezTo>
                    <a:pt x="391" y="396"/>
                    <a:pt x="388" y="396"/>
                    <a:pt x="383" y="396"/>
                  </a:cubicBezTo>
                  <a:cubicBezTo>
                    <a:pt x="359" y="412"/>
                    <a:pt x="338" y="425"/>
                    <a:pt x="327" y="433"/>
                  </a:cubicBezTo>
                  <a:cubicBezTo>
                    <a:pt x="289" y="457"/>
                    <a:pt x="265" y="444"/>
                    <a:pt x="244" y="433"/>
                  </a:cubicBezTo>
                  <a:cubicBezTo>
                    <a:pt x="223" y="423"/>
                    <a:pt x="191" y="404"/>
                    <a:pt x="151" y="383"/>
                  </a:cubicBezTo>
                  <a:cubicBezTo>
                    <a:pt x="111" y="359"/>
                    <a:pt x="90" y="386"/>
                    <a:pt x="64" y="404"/>
                  </a:cubicBezTo>
                  <a:lnTo>
                    <a:pt x="0" y="270"/>
                  </a:lnTo>
                  <a:cubicBezTo>
                    <a:pt x="0" y="270"/>
                    <a:pt x="37" y="252"/>
                    <a:pt x="88" y="230"/>
                  </a:cubicBezTo>
                  <a:cubicBezTo>
                    <a:pt x="135" y="209"/>
                    <a:pt x="164" y="209"/>
                    <a:pt x="185" y="228"/>
                  </a:cubicBezTo>
                  <a:cubicBezTo>
                    <a:pt x="199" y="238"/>
                    <a:pt x="231" y="262"/>
                    <a:pt x="254" y="278"/>
                  </a:cubicBezTo>
                  <a:cubicBezTo>
                    <a:pt x="257" y="281"/>
                    <a:pt x="262" y="283"/>
                    <a:pt x="265" y="286"/>
                  </a:cubicBezTo>
                  <a:cubicBezTo>
                    <a:pt x="268" y="286"/>
                    <a:pt x="270" y="289"/>
                    <a:pt x="273" y="289"/>
                  </a:cubicBezTo>
                  <a:lnTo>
                    <a:pt x="294" y="297"/>
                  </a:lnTo>
                  <a:lnTo>
                    <a:pt x="359" y="297"/>
                  </a:lnTo>
                  <a:cubicBezTo>
                    <a:pt x="370" y="297"/>
                    <a:pt x="380" y="307"/>
                    <a:pt x="380" y="318"/>
                  </a:cubicBezTo>
                  <a:cubicBezTo>
                    <a:pt x="380" y="328"/>
                    <a:pt x="370" y="339"/>
                    <a:pt x="359" y="339"/>
                  </a:cubicBezTo>
                  <a:lnTo>
                    <a:pt x="244" y="344"/>
                  </a:lnTo>
                  <a:cubicBezTo>
                    <a:pt x="241" y="344"/>
                    <a:pt x="236" y="344"/>
                    <a:pt x="233" y="342"/>
                  </a:cubicBezTo>
                  <a:lnTo>
                    <a:pt x="199" y="320"/>
                  </a:lnTo>
                  <a:lnTo>
                    <a:pt x="238" y="359"/>
                  </a:lnTo>
                  <a:lnTo>
                    <a:pt x="249" y="359"/>
                  </a:lnTo>
                  <a:lnTo>
                    <a:pt x="359" y="359"/>
                  </a:lnTo>
                  <a:cubicBezTo>
                    <a:pt x="383" y="359"/>
                    <a:pt x="402" y="342"/>
                    <a:pt x="402" y="318"/>
                  </a:cubicBezTo>
                  <a:cubicBezTo>
                    <a:pt x="402" y="294"/>
                    <a:pt x="383" y="275"/>
                    <a:pt x="359" y="275"/>
                  </a:cubicBezTo>
                  <a:lnTo>
                    <a:pt x="314" y="275"/>
                  </a:lnTo>
                  <a:lnTo>
                    <a:pt x="375" y="233"/>
                  </a:lnTo>
                  <a:cubicBezTo>
                    <a:pt x="386" y="225"/>
                    <a:pt x="399" y="228"/>
                    <a:pt x="410" y="236"/>
                  </a:cubicBezTo>
                  <a:lnTo>
                    <a:pt x="420" y="257"/>
                  </a:lnTo>
                  <a:lnTo>
                    <a:pt x="449" y="238"/>
                  </a:lnTo>
                  <a:cubicBezTo>
                    <a:pt x="460" y="230"/>
                    <a:pt x="473" y="233"/>
                    <a:pt x="484" y="241"/>
                  </a:cubicBezTo>
                  <a:lnTo>
                    <a:pt x="486" y="244"/>
                  </a:lnTo>
                  <a:lnTo>
                    <a:pt x="492" y="267"/>
                  </a:lnTo>
                  <a:lnTo>
                    <a:pt x="523" y="246"/>
                  </a:lnTo>
                  <a:cubicBezTo>
                    <a:pt x="537" y="238"/>
                    <a:pt x="553" y="241"/>
                    <a:pt x="561" y="252"/>
                  </a:cubicBezTo>
                  <a:cubicBezTo>
                    <a:pt x="563" y="260"/>
                    <a:pt x="561" y="275"/>
                    <a:pt x="550" y="286"/>
                  </a:cubicBezTo>
                  <a:lnTo>
                    <a:pt x="394" y="39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20" name="Group 19"/>
          <p:cNvGrpSpPr>
            <a:grpSpLocks noChangeAspect="1"/>
          </p:cNvGrpSpPr>
          <p:nvPr userDrawn="1"/>
        </p:nvGrpSpPr>
        <p:grpSpPr bwMode="auto">
          <a:xfrm>
            <a:off x="7573300" y="3845224"/>
            <a:ext cx="848447" cy="848447"/>
            <a:chOff x="4838" y="3293"/>
            <a:chExt cx="393" cy="393"/>
          </a:xfrm>
        </p:grpSpPr>
        <p:sp>
          <p:nvSpPr>
            <p:cNvPr id="21" name="Freeform 16"/>
            <p:cNvSpPr>
              <a:spLocks noChangeArrowheads="1"/>
            </p:cNvSpPr>
            <p:nvPr/>
          </p:nvSpPr>
          <p:spPr bwMode="auto">
            <a:xfrm>
              <a:off x="4838" y="3293"/>
              <a:ext cx="393" cy="393"/>
            </a:xfrm>
            <a:custGeom>
              <a:avLst/>
              <a:gdLst>
                <a:gd name="T0" fmla="*/ 868 w 1737"/>
                <a:gd name="T1" fmla="*/ 1736 h 1737"/>
                <a:gd name="T2" fmla="*/ 0 w 1737"/>
                <a:gd name="T3" fmla="*/ 867 h 1737"/>
                <a:gd name="T4" fmla="*/ 868 w 1737"/>
                <a:gd name="T5" fmla="*/ 0 h 1737"/>
                <a:gd name="T6" fmla="*/ 1736 w 1737"/>
                <a:gd name="T7" fmla="*/ 867 h 1737"/>
                <a:gd name="T8" fmla="*/ 868 w 1737"/>
                <a:gd name="T9" fmla="*/ 1736 h 1737"/>
              </a:gdLst>
              <a:ahLst/>
              <a:cxnLst>
                <a:cxn ang="0">
                  <a:pos x="T0" y="T1"/>
                </a:cxn>
                <a:cxn ang="0">
                  <a:pos x="T2" y="T3"/>
                </a:cxn>
                <a:cxn ang="0">
                  <a:pos x="T4" y="T5"/>
                </a:cxn>
                <a:cxn ang="0">
                  <a:pos x="T6" y="T7"/>
                </a:cxn>
                <a:cxn ang="0">
                  <a:pos x="T8" y="T9"/>
                </a:cxn>
              </a:cxnLst>
              <a:rect l="0" t="0" r="r" b="b"/>
              <a:pathLst>
                <a:path w="1737" h="1737">
                  <a:moveTo>
                    <a:pt x="868" y="1736"/>
                  </a:moveTo>
                  <a:cubicBezTo>
                    <a:pt x="389" y="1736"/>
                    <a:pt x="0" y="1346"/>
                    <a:pt x="0" y="867"/>
                  </a:cubicBezTo>
                  <a:cubicBezTo>
                    <a:pt x="0" y="389"/>
                    <a:pt x="389" y="0"/>
                    <a:pt x="868" y="0"/>
                  </a:cubicBezTo>
                  <a:cubicBezTo>
                    <a:pt x="1348" y="0"/>
                    <a:pt x="1736" y="389"/>
                    <a:pt x="1736" y="867"/>
                  </a:cubicBezTo>
                  <a:cubicBezTo>
                    <a:pt x="1736" y="1346"/>
                    <a:pt x="1348" y="1736"/>
                    <a:pt x="868" y="1736"/>
                  </a:cubicBezTo>
                </a:path>
              </a:pathLst>
            </a:custGeom>
            <a:solidFill>
              <a:srgbClr val="F580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2" name="Text Box 17"/>
            <p:cNvSpPr txBox="1">
              <a:spLocks noChangeArrowheads="1"/>
            </p:cNvSpPr>
            <p:nvPr/>
          </p:nvSpPr>
          <p:spPr bwMode="auto">
            <a:xfrm>
              <a:off x="4974" y="3532"/>
              <a:ext cx="113"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Work</a:t>
              </a:r>
              <a:endParaRPr lang="en-US" sz="600" dirty="0">
                <a:solidFill>
                  <a:srgbClr val="FFFFFF"/>
                </a:solidFill>
                <a:latin typeface="'MyriadPro-Regular'" charset="0"/>
                <a:cs typeface="'MyriadPro-Regular'" charset="0"/>
              </a:endParaRPr>
            </a:p>
          </p:txBody>
        </p:sp>
        <p:sp>
          <p:nvSpPr>
            <p:cNvPr id="23" name="Freeform 22"/>
            <p:cNvSpPr>
              <a:spLocks noChangeArrowheads="1"/>
            </p:cNvSpPr>
            <p:nvPr/>
          </p:nvSpPr>
          <p:spPr bwMode="auto">
            <a:xfrm>
              <a:off x="4968" y="3402"/>
              <a:ext cx="133" cy="115"/>
            </a:xfrm>
            <a:custGeom>
              <a:avLst/>
              <a:gdLst>
                <a:gd name="T0" fmla="*/ 431 w 593"/>
                <a:gd name="T1" fmla="*/ 85 h 511"/>
                <a:gd name="T2" fmla="*/ 346 w 593"/>
                <a:gd name="T3" fmla="*/ 0 h 511"/>
                <a:gd name="T4" fmla="*/ 248 w 593"/>
                <a:gd name="T5" fmla="*/ 0 h 511"/>
                <a:gd name="T6" fmla="*/ 163 w 593"/>
                <a:gd name="T7" fmla="*/ 85 h 511"/>
                <a:gd name="T8" fmla="*/ 163 w 593"/>
                <a:gd name="T9" fmla="*/ 113 h 511"/>
                <a:gd name="T10" fmla="*/ 206 w 593"/>
                <a:gd name="T11" fmla="*/ 113 h 511"/>
                <a:gd name="T12" fmla="*/ 206 w 593"/>
                <a:gd name="T13" fmla="*/ 85 h 511"/>
                <a:gd name="T14" fmla="*/ 248 w 593"/>
                <a:gd name="T15" fmla="*/ 42 h 511"/>
                <a:gd name="T16" fmla="*/ 349 w 593"/>
                <a:gd name="T17" fmla="*/ 42 h 511"/>
                <a:gd name="T18" fmla="*/ 391 w 593"/>
                <a:gd name="T19" fmla="*/ 85 h 511"/>
                <a:gd name="T20" fmla="*/ 391 w 593"/>
                <a:gd name="T21" fmla="*/ 113 h 511"/>
                <a:gd name="T22" fmla="*/ 433 w 593"/>
                <a:gd name="T23" fmla="*/ 113 h 511"/>
                <a:gd name="T24" fmla="*/ 433 w 593"/>
                <a:gd name="T25" fmla="*/ 85 h 511"/>
                <a:gd name="T26" fmla="*/ 431 w 593"/>
                <a:gd name="T27" fmla="*/ 85 h 511"/>
                <a:gd name="T28" fmla="*/ 473 w 593"/>
                <a:gd name="T29" fmla="*/ 256 h 511"/>
                <a:gd name="T30" fmla="*/ 473 w 593"/>
                <a:gd name="T31" fmla="*/ 298 h 511"/>
                <a:gd name="T32" fmla="*/ 409 w 593"/>
                <a:gd name="T33" fmla="*/ 298 h 511"/>
                <a:gd name="T34" fmla="*/ 409 w 593"/>
                <a:gd name="T35" fmla="*/ 256 h 511"/>
                <a:gd name="T36" fmla="*/ 182 w 593"/>
                <a:gd name="T37" fmla="*/ 256 h 511"/>
                <a:gd name="T38" fmla="*/ 182 w 593"/>
                <a:gd name="T39" fmla="*/ 298 h 511"/>
                <a:gd name="T40" fmla="*/ 118 w 593"/>
                <a:gd name="T41" fmla="*/ 298 h 511"/>
                <a:gd name="T42" fmla="*/ 118 w 593"/>
                <a:gd name="T43" fmla="*/ 256 h 511"/>
                <a:gd name="T44" fmla="*/ 0 w 593"/>
                <a:gd name="T45" fmla="*/ 256 h 511"/>
                <a:gd name="T46" fmla="*/ 0 w 593"/>
                <a:gd name="T47" fmla="*/ 447 h 511"/>
                <a:gd name="T48" fmla="*/ 64 w 593"/>
                <a:gd name="T49" fmla="*/ 510 h 511"/>
                <a:gd name="T50" fmla="*/ 526 w 593"/>
                <a:gd name="T51" fmla="*/ 510 h 511"/>
                <a:gd name="T52" fmla="*/ 589 w 593"/>
                <a:gd name="T53" fmla="*/ 447 h 511"/>
                <a:gd name="T54" fmla="*/ 589 w 593"/>
                <a:gd name="T55" fmla="*/ 256 h 511"/>
                <a:gd name="T56" fmla="*/ 473 w 593"/>
                <a:gd name="T57" fmla="*/ 256 h 511"/>
                <a:gd name="T58" fmla="*/ 3 w 593"/>
                <a:gd name="T59" fmla="*/ 227 h 511"/>
                <a:gd name="T60" fmla="*/ 3 w 593"/>
                <a:gd name="T61" fmla="*/ 198 h 511"/>
                <a:gd name="T62" fmla="*/ 66 w 593"/>
                <a:gd name="T63" fmla="*/ 134 h 511"/>
                <a:gd name="T64" fmla="*/ 529 w 593"/>
                <a:gd name="T65" fmla="*/ 134 h 511"/>
                <a:gd name="T66" fmla="*/ 592 w 593"/>
                <a:gd name="T67" fmla="*/ 198 h 511"/>
                <a:gd name="T68" fmla="*/ 592 w 593"/>
                <a:gd name="T69" fmla="*/ 227 h 511"/>
                <a:gd name="T70" fmla="*/ 476 w 593"/>
                <a:gd name="T71" fmla="*/ 227 h 511"/>
                <a:gd name="T72" fmla="*/ 476 w 593"/>
                <a:gd name="T73" fmla="*/ 203 h 511"/>
                <a:gd name="T74" fmla="*/ 412 w 593"/>
                <a:gd name="T75" fmla="*/ 203 h 511"/>
                <a:gd name="T76" fmla="*/ 412 w 593"/>
                <a:gd name="T77" fmla="*/ 227 h 511"/>
                <a:gd name="T78" fmla="*/ 184 w 593"/>
                <a:gd name="T79" fmla="*/ 227 h 511"/>
                <a:gd name="T80" fmla="*/ 184 w 593"/>
                <a:gd name="T81" fmla="*/ 203 h 511"/>
                <a:gd name="T82" fmla="*/ 121 w 593"/>
                <a:gd name="T83" fmla="*/ 203 h 511"/>
                <a:gd name="T84" fmla="*/ 121 w 593"/>
                <a:gd name="T85" fmla="*/ 227 h 511"/>
                <a:gd name="T86" fmla="*/ 3 w 593"/>
                <a:gd name="T87" fmla="*/ 22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511">
                  <a:moveTo>
                    <a:pt x="431" y="85"/>
                  </a:moveTo>
                  <a:cubicBezTo>
                    <a:pt x="431" y="37"/>
                    <a:pt x="394" y="0"/>
                    <a:pt x="346" y="0"/>
                  </a:cubicBezTo>
                  <a:lnTo>
                    <a:pt x="248" y="0"/>
                  </a:lnTo>
                  <a:cubicBezTo>
                    <a:pt x="200" y="0"/>
                    <a:pt x="163" y="37"/>
                    <a:pt x="163" y="85"/>
                  </a:cubicBezTo>
                  <a:lnTo>
                    <a:pt x="163" y="113"/>
                  </a:lnTo>
                  <a:lnTo>
                    <a:pt x="206" y="113"/>
                  </a:lnTo>
                  <a:lnTo>
                    <a:pt x="206" y="85"/>
                  </a:lnTo>
                  <a:cubicBezTo>
                    <a:pt x="206" y="61"/>
                    <a:pt x="224" y="42"/>
                    <a:pt x="248" y="42"/>
                  </a:cubicBezTo>
                  <a:lnTo>
                    <a:pt x="349" y="42"/>
                  </a:lnTo>
                  <a:cubicBezTo>
                    <a:pt x="372" y="42"/>
                    <a:pt x="391" y="61"/>
                    <a:pt x="391" y="85"/>
                  </a:cubicBezTo>
                  <a:lnTo>
                    <a:pt x="391" y="113"/>
                  </a:lnTo>
                  <a:lnTo>
                    <a:pt x="433" y="113"/>
                  </a:lnTo>
                  <a:lnTo>
                    <a:pt x="433" y="85"/>
                  </a:lnTo>
                  <a:lnTo>
                    <a:pt x="431" y="85"/>
                  </a:lnTo>
                  <a:close/>
                  <a:moveTo>
                    <a:pt x="473" y="256"/>
                  </a:moveTo>
                  <a:lnTo>
                    <a:pt x="473" y="298"/>
                  </a:lnTo>
                  <a:lnTo>
                    <a:pt x="409" y="298"/>
                  </a:lnTo>
                  <a:lnTo>
                    <a:pt x="409" y="256"/>
                  </a:lnTo>
                  <a:lnTo>
                    <a:pt x="182" y="256"/>
                  </a:lnTo>
                  <a:lnTo>
                    <a:pt x="182" y="298"/>
                  </a:lnTo>
                  <a:lnTo>
                    <a:pt x="118" y="298"/>
                  </a:lnTo>
                  <a:lnTo>
                    <a:pt x="118" y="256"/>
                  </a:lnTo>
                  <a:lnTo>
                    <a:pt x="0" y="256"/>
                  </a:lnTo>
                  <a:lnTo>
                    <a:pt x="0" y="447"/>
                  </a:lnTo>
                  <a:cubicBezTo>
                    <a:pt x="0" y="481"/>
                    <a:pt x="29" y="510"/>
                    <a:pt x="64" y="510"/>
                  </a:cubicBezTo>
                  <a:lnTo>
                    <a:pt x="526" y="510"/>
                  </a:lnTo>
                  <a:cubicBezTo>
                    <a:pt x="560" y="510"/>
                    <a:pt x="589" y="481"/>
                    <a:pt x="589" y="447"/>
                  </a:cubicBezTo>
                  <a:lnTo>
                    <a:pt x="589" y="256"/>
                  </a:lnTo>
                  <a:lnTo>
                    <a:pt x="473" y="256"/>
                  </a:lnTo>
                  <a:close/>
                  <a:moveTo>
                    <a:pt x="3" y="227"/>
                  </a:moveTo>
                  <a:lnTo>
                    <a:pt x="3" y="198"/>
                  </a:lnTo>
                  <a:cubicBezTo>
                    <a:pt x="3" y="163"/>
                    <a:pt x="32" y="134"/>
                    <a:pt x="66" y="134"/>
                  </a:cubicBezTo>
                  <a:lnTo>
                    <a:pt x="529" y="134"/>
                  </a:lnTo>
                  <a:cubicBezTo>
                    <a:pt x="563" y="134"/>
                    <a:pt x="592" y="163"/>
                    <a:pt x="592" y="198"/>
                  </a:cubicBezTo>
                  <a:lnTo>
                    <a:pt x="592" y="227"/>
                  </a:lnTo>
                  <a:lnTo>
                    <a:pt x="476" y="227"/>
                  </a:lnTo>
                  <a:lnTo>
                    <a:pt x="476" y="203"/>
                  </a:lnTo>
                  <a:lnTo>
                    <a:pt x="412" y="203"/>
                  </a:lnTo>
                  <a:lnTo>
                    <a:pt x="412" y="227"/>
                  </a:lnTo>
                  <a:lnTo>
                    <a:pt x="184" y="227"/>
                  </a:lnTo>
                  <a:lnTo>
                    <a:pt x="184" y="203"/>
                  </a:lnTo>
                  <a:lnTo>
                    <a:pt x="121" y="203"/>
                  </a:lnTo>
                  <a:lnTo>
                    <a:pt x="121" y="227"/>
                  </a:lnTo>
                  <a:lnTo>
                    <a:pt x="3" y="22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24" name="Group 10"/>
          <p:cNvGrpSpPr>
            <a:grpSpLocks noChangeAspect="1"/>
          </p:cNvGrpSpPr>
          <p:nvPr userDrawn="1"/>
        </p:nvGrpSpPr>
        <p:grpSpPr bwMode="auto">
          <a:xfrm>
            <a:off x="5467243" y="4681393"/>
            <a:ext cx="848448" cy="848448"/>
            <a:chOff x="4906" y="922"/>
            <a:chExt cx="393" cy="393"/>
          </a:xfrm>
        </p:grpSpPr>
        <p:sp>
          <p:nvSpPr>
            <p:cNvPr id="25" name="Freeform 11"/>
            <p:cNvSpPr>
              <a:spLocks noChangeArrowheads="1"/>
            </p:cNvSpPr>
            <p:nvPr/>
          </p:nvSpPr>
          <p:spPr bwMode="auto">
            <a:xfrm>
              <a:off x="4906" y="922"/>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00AD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6" name="Text Box 12"/>
            <p:cNvSpPr txBox="1">
              <a:spLocks noChangeArrowheads="1"/>
            </p:cNvSpPr>
            <p:nvPr/>
          </p:nvSpPr>
          <p:spPr bwMode="auto">
            <a:xfrm>
              <a:off x="5041" y="1156"/>
              <a:ext cx="130"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Leisure</a:t>
              </a:r>
              <a:endParaRPr lang="en-US" sz="600" dirty="0">
                <a:solidFill>
                  <a:srgbClr val="FFFFFF"/>
                </a:solidFill>
                <a:latin typeface="'MyriadPro-Regular'" charset="0"/>
                <a:cs typeface="'MyriadPro-Regular'" charset="0"/>
              </a:endParaRPr>
            </a:p>
          </p:txBody>
        </p:sp>
        <p:sp>
          <p:nvSpPr>
            <p:cNvPr id="27" name="Freeform 14"/>
            <p:cNvSpPr>
              <a:spLocks noChangeArrowheads="1"/>
            </p:cNvSpPr>
            <p:nvPr/>
          </p:nvSpPr>
          <p:spPr bwMode="auto">
            <a:xfrm>
              <a:off x="5044" y="1023"/>
              <a:ext cx="126" cy="125"/>
            </a:xfrm>
            <a:custGeom>
              <a:avLst/>
              <a:gdLst>
                <a:gd name="T0" fmla="*/ 409 w 559"/>
                <a:gd name="T1" fmla="*/ 236 h 554"/>
                <a:gd name="T2" fmla="*/ 499 w 559"/>
                <a:gd name="T3" fmla="*/ 50 h 554"/>
                <a:gd name="T4" fmla="*/ 319 w 559"/>
                <a:gd name="T5" fmla="*/ 146 h 554"/>
                <a:gd name="T6" fmla="*/ 249 w 559"/>
                <a:gd name="T7" fmla="*/ 146 h 554"/>
                <a:gd name="T8" fmla="*/ 241 w 559"/>
                <a:gd name="T9" fmla="*/ 106 h 554"/>
                <a:gd name="T10" fmla="*/ 175 w 559"/>
                <a:gd name="T11" fmla="*/ 138 h 554"/>
                <a:gd name="T12" fmla="*/ 42 w 559"/>
                <a:gd name="T13" fmla="*/ 130 h 554"/>
                <a:gd name="T14" fmla="*/ 5 w 559"/>
                <a:gd name="T15" fmla="*/ 167 h 554"/>
                <a:gd name="T16" fmla="*/ 220 w 559"/>
                <a:gd name="T17" fmla="*/ 246 h 554"/>
                <a:gd name="T18" fmla="*/ 114 w 559"/>
                <a:gd name="T19" fmla="*/ 355 h 554"/>
                <a:gd name="T20" fmla="*/ 40 w 559"/>
                <a:gd name="T21" fmla="*/ 355 h 554"/>
                <a:gd name="T22" fmla="*/ 0 w 559"/>
                <a:gd name="T23" fmla="*/ 397 h 554"/>
                <a:gd name="T24" fmla="*/ 124 w 559"/>
                <a:gd name="T25" fmla="*/ 428 h 554"/>
                <a:gd name="T26" fmla="*/ 156 w 559"/>
                <a:gd name="T27" fmla="*/ 553 h 554"/>
                <a:gd name="T28" fmla="*/ 198 w 559"/>
                <a:gd name="T29" fmla="*/ 513 h 554"/>
                <a:gd name="T30" fmla="*/ 198 w 559"/>
                <a:gd name="T31" fmla="*/ 439 h 554"/>
                <a:gd name="T32" fmla="*/ 306 w 559"/>
                <a:gd name="T33" fmla="*/ 334 h 554"/>
                <a:gd name="T34" fmla="*/ 385 w 559"/>
                <a:gd name="T35" fmla="*/ 547 h 554"/>
                <a:gd name="T36" fmla="*/ 423 w 559"/>
                <a:gd name="T37" fmla="*/ 510 h 554"/>
                <a:gd name="T38" fmla="*/ 415 w 559"/>
                <a:gd name="T39" fmla="*/ 379 h 554"/>
                <a:gd name="T40" fmla="*/ 446 w 559"/>
                <a:gd name="T41" fmla="*/ 313 h 554"/>
                <a:gd name="T42" fmla="*/ 409 w 559"/>
                <a:gd name="T43" fmla="*/ 307 h 554"/>
                <a:gd name="T44" fmla="*/ 409 w 559"/>
                <a:gd name="T45" fmla="*/ 23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9" h="554">
                  <a:moveTo>
                    <a:pt x="409" y="236"/>
                  </a:moveTo>
                  <a:cubicBezTo>
                    <a:pt x="409" y="236"/>
                    <a:pt x="558" y="101"/>
                    <a:pt x="499" y="50"/>
                  </a:cubicBezTo>
                  <a:cubicBezTo>
                    <a:pt x="449" y="0"/>
                    <a:pt x="319" y="146"/>
                    <a:pt x="319" y="146"/>
                  </a:cubicBezTo>
                  <a:cubicBezTo>
                    <a:pt x="319" y="146"/>
                    <a:pt x="280" y="148"/>
                    <a:pt x="249" y="146"/>
                  </a:cubicBezTo>
                  <a:cubicBezTo>
                    <a:pt x="251" y="140"/>
                    <a:pt x="262" y="117"/>
                    <a:pt x="241" y="106"/>
                  </a:cubicBezTo>
                  <a:cubicBezTo>
                    <a:pt x="212" y="95"/>
                    <a:pt x="201" y="109"/>
                    <a:pt x="175" y="138"/>
                  </a:cubicBezTo>
                  <a:lnTo>
                    <a:pt x="42" y="130"/>
                  </a:lnTo>
                  <a:lnTo>
                    <a:pt x="5" y="167"/>
                  </a:lnTo>
                  <a:lnTo>
                    <a:pt x="220" y="246"/>
                  </a:lnTo>
                  <a:lnTo>
                    <a:pt x="114" y="355"/>
                  </a:lnTo>
                  <a:lnTo>
                    <a:pt x="40" y="355"/>
                  </a:lnTo>
                  <a:lnTo>
                    <a:pt x="0" y="397"/>
                  </a:lnTo>
                  <a:lnTo>
                    <a:pt x="124" y="428"/>
                  </a:lnTo>
                  <a:lnTo>
                    <a:pt x="156" y="553"/>
                  </a:lnTo>
                  <a:lnTo>
                    <a:pt x="198" y="513"/>
                  </a:lnTo>
                  <a:lnTo>
                    <a:pt x="198" y="439"/>
                  </a:lnTo>
                  <a:lnTo>
                    <a:pt x="306" y="334"/>
                  </a:lnTo>
                  <a:lnTo>
                    <a:pt x="385" y="547"/>
                  </a:lnTo>
                  <a:lnTo>
                    <a:pt x="423" y="510"/>
                  </a:lnTo>
                  <a:lnTo>
                    <a:pt x="415" y="379"/>
                  </a:lnTo>
                  <a:cubicBezTo>
                    <a:pt x="446" y="352"/>
                    <a:pt x="457" y="342"/>
                    <a:pt x="446" y="313"/>
                  </a:cubicBezTo>
                  <a:cubicBezTo>
                    <a:pt x="436" y="294"/>
                    <a:pt x="415" y="305"/>
                    <a:pt x="409" y="307"/>
                  </a:cubicBezTo>
                  <a:cubicBezTo>
                    <a:pt x="407" y="276"/>
                    <a:pt x="409" y="236"/>
                    <a:pt x="409" y="23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28" name="Group 28"/>
          <p:cNvGrpSpPr>
            <a:grpSpLocks noChangeAspect="1"/>
          </p:cNvGrpSpPr>
          <p:nvPr userDrawn="1"/>
        </p:nvGrpSpPr>
        <p:grpSpPr bwMode="auto">
          <a:xfrm>
            <a:off x="5466015" y="2999232"/>
            <a:ext cx="849676" cy="849675"/>
            <a:chOff x="4868" y="2128"/>
            <a:chExt cx="393" cy="393"/>
          </a:xfrm>
        </p:grpSpPr>
        <p:sp>
          <p:nvSpPr>
            <p:cNvPr id="29" name="Freeform 29"/>
            <p:cNvSpPr>
              <a:spLocks noChangeArrowheads="1"/>
            </p:cNvSpPr>
            <p:nvPr/>
          </p:nvSpPr>
          <p:spPr bwMode="auto">
            <a:xfrm>
              <a:off x="4868" y="2128"/>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D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0" name="Text Box 31"/>
            <p:cNvSpPr txBox="1">
              <a:spLocks noChangeArrowheads="1"/>
            </p:cNvSpPr>
            <p:nvPr/>
          </p:nvSpPr>
          <p:spPr bwMode="auto">
            <a:xfrm>
              <a:off x="5010" y="2359"/>
              <a:ext cx="113"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Family</a:t>
              </a:r>
              <a:endParaRPr lang="en-US" sz="600" dirty="0">
                <a:solidFill>
                  <a:srgbClr val="FFFFFF"/>
                </a:solidFill>
                <a:latin typeface="'MyriadPro-Regular'" charset="0"/>
                <a:cs typeface="'MyriadPro-Regular'" charset="0"/>
              </a:endParaRPr>
            </a:p>
          </p:txBody>
        </p:sp>
        <p:sp>
          <p:nvSpPr>
            <p:cNvPr id="31" name="Freeform 30"/>
            <p:cNvSpPr>
              <a:spLocks noChangeArrowheads="1"/>
            </p:cNvSpPr>
            <p:nvPr/>
          </p:nvSpPr>
          <p:spPr bwMode="auto">
            <a:xfrm>
              <a:off x="5003" y="2240"/>
              <a:ext cx="118" cy="108"/>
            </a:xfrm>
            <a:custGeom>
              <a:avLst/>
              <a:gdLst>
                <a:gd name="T0" fmla="*/ 452 w 524"/>
                <a:gd name="T1" fmla="*/ 415 h 482"/>
                <a:gd name="T2" fmla="*/ 452 w 524"/>
                <a:gd name="T3" fmla="*/ 481 h 482"/>
                <a:gd name="T4" fmla="*/ 523 w 524"/>
                <a:gd name="T5" fmla="*/ 481 h 482"/>
                <a:gd name="T6" fmla="*/ 523 w 524"/>
                <a:gd name="T7" fmla="*/ 292 h 482"/>
                <a:gd name="T8" fmla="*/ 489 w 524"/>
                <a:gd name="T9" fmla="*/ 257 h 482"/>
                <a:gd name="T10" fmla="*/ 409 w 524"/>
                <a:gd name="T11" fmla="*/ 257 h 482"/>
                <a:gd name="T12" fmla="*/ 423 w 524"/>
                <a:gd name="T13" fmla="*/ 302 h 482"/>
                <a:gd name="T14" fmla="*/ 401 w 524"/>
                <a:gd name="T15" fmla="*/ 353 h 482"/>
                <a:gd name="T16" fmla="*/ 452 w 524"/>
                <a:gd name="T17" fmla="*/ 415 h 482"/>
                <a:gd name="T18" fmla="*/ 306 w 524"/>
                <a:gd name="T19" fmla="*/ 381 h 482"/>
                <a:gd name="T20" fmla="*/ 273 w 524"/>
                <a:gd name="T21" fmla="*/ 415 h 482"/>
                <a:gd name="T22" fmla="*/ 273 w 524"/>
                <a:gd name="T23" fmla="*/ 481 h 482"/>
                <a:gd name="T24" fmla="*/ 420 w 524"/>
                <a:gd name="T25" fmla="*/ 481 h 482"/>
                <a:gd name="T26" fmla="*/ 420 w 524"/>
                <a:gd name="T27" fmla="*/ 415 h 482"/>
                <a:gd name="T28" fmla="*/ 386 w 524"/>
                <a:gd name="T29" fmla="*/ 381 h 482"/>
                <a:gd name="T30" fmla="*/ 306 w 524"/>
                <a:gd name="T31" fmla="*/ 381 h 482"/>
                <a:gd name="T32" fmla="*/ 183 w 524"/>
                <a:gd name="T33" fmla="*/ 313 h 482"/>
                <a:gd name="T34" fmla="*/ 146 w 524"/>
                <a:gd name="T35" fmla="*/ 350 h 482"/>
                <a:gd name="T36" fmla="*/ 146 w 524"/>
                <a:gd name="T37" fmla="*/ 481 h 482"/>
                <a:gd name="T38" fmla="*/ 241 w 524"/>
                <a:gd name="T39" fmla="*/ 481 h 482"/>
                <a:gd name="T40" fmla="*/ 241 w 524"/>
                <a:gd name="T41" fmla="*/ 415 h 482"/>
                <a:gd name="T42" fmla="*/ 285 w 524"/>
                <a:gd name="T43" fmla="*/ 353 h 482"/>
                <a:gd name="T44" fmla="*/ 270 w 524"/>
                <a:gd name="T45" fmla="*/ 313 h 482"/>
                <a:gd name="T46" fmla="*/ 267 w 524"/>
                <a:gd name="T47" fmla="*/ 313 h 482"/>
                <a:gd name="T48" fmla="*/ 183 w 524"/>
                <a:gd name="T49" fmla="*/ 313 h 482"/>
                <a:gd name="T50" fmla="*/ 53 w 524"/>
                <a:gd name="T51" fmla="*/ 210 h 482"/>
                <a:gd name="T52" fmla="*/ 0 w 524"/>
                <a:gd name="T53" fmla="*/ 263 h 482"/>
                <a:gd name="T54" fmla="*/ 0 w 524"/>
                <a:gd name="T55" fmla="*/ 481 h 482"/>
                <a:gd name="T56" fmla="*/ 114 w 524"/>
                <a:gd name="T57" fmla="*/ 481 h 482"/>
                <a:gd name="T58" fmla="*/ 114 w 524"/>
                <a:gd name="T59" fmla="*/ 350 h 482"/>
                <a:gd name="T60" fmla="*/ 188 w 524"/>
                <a:gd name="T61" fmla="*/ 281 h 482"/>
                <a:gd name="T62" fmla="*/ 148 w 524"/>
                <a:gd name="T63" fmla="*/ 210 h 482"/>
                <a:gd name="T64" fmla="*/ 53 w 524"/>
                <a:gd name="T65" fmla="*/ 210 h 482"/>
                <a:gd name="T66" fmla="*/ 401 w 524"/>
                <a:gd name="T67" fmla="*/ 302 h 482"/>
                <a:gd name="T68" fmla="*/ 351 w 524"/>
                <a:gd name="T69" fmla="*/ 252 h 482"/>
                <a:gd name="T70" fmla="*/ 301 w 524"/>
                <a:gd name="T71" fmla="*/ 302 h 482"/>
                <a:gd name="T72" fmla="*/ 351 w 524"/>
                <a:gd name="T73" fmla="*/ 353 h 482"/>
                <a:gd name="T74" fmla="*/ 401 w 524"/>
                <a:gd name="T75" fmla="*/ 302 h 482"/>
                <a:gd name="T76" fmla="*/ 230 w 524"/>
                <a:gd name="T77" fmla="*/ 90 h 482"/>
                <a:gd name="T78" fmla="*/ 140 w 524"/>
                <a:gd name="T79" fmla="*/ 0 h 482"/>
                <a:gd name="T80" fmla="*/ 50 w 524"/>
                <a:gd name="T81" fmla="*/ 90 h 482"/>
                <a:gd name="T82" fmla="*/ 140 w 524"/>
                <a:gd name="T83" fmla="*/ 180 h 482"/>
                <a:gd name="T84" fmla="*/ 154 w 524"/>
                <a:gd name="T85" fmla="*/ 180 h 482"/>
                <a:gd name="T86" fmla="*/ 225 w 524"/>
                <a:gd name="T87" fmla="*/ 117 h 482"/>
                <a:gd name="T88" fmla="*/ 230 w 524"/>
                <a:gd name="T89" fmla="*/ 90 h 482"/>
                <a:gd name="T90" fmla="*/ 309 w 524"/>
                <a:gd name="T91" fmla="*/ 212 h 482"/>
                <a:gd name="T92" fmla="*/ 244 w 524"/>
                <a:gd name="T93" fmla="*/ 146 h 482"/>
                <a:gd name="T94" fmla="*/ 177 w 524"/>
                <a:gd name="T95" fmla="*/ 212 h 482"/>
                <a:gd name="T96" fmla="*/ 244 w 524"/>
                <a:gd name="T97" fmla="*/ 278 h 482"/>
                <a:gd name="T98" fmla="*/ 309 w 524"/>
                <a:gd name="T99" fmla="*/ 212 h 482"/>
                <a:gd name="T100" fmla="*/ 401 w 524"/>
                <a:gd name="T101" fmla="*/ 67 h 482"/>
                <a:gd name="T102" fmla="*/ 486 w 524"/>
                <a:gd name="T103" fmla="*/ 151 h 482"/>
                <a:gd name="T104" fmla="*/ 401 w 524"/>
                <a:gd name="T105" fmla="*/ 236 h 482"/>
                <a:gd name="T106" fmla="*/ 317 w 524"/>
                <a:gd name="T107" fmla="*/ 151 h 482"/>
                <a:gd name="T108" fmla="*/ 401 w 524"/>
                <a:gd name="T109" fmla="*/ 6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482">
                  <a:moveTo>
                    <a:pt x="452" y="415"/>
                  </a:moveTo>
                  <a:lnTo>
                    <a:pt x="452" y="481"/>
                  </a:lnTo>
                  <a:lnTo>
                    <a:pt x="523" y="481"/>
                  </a:lnTo>
                  <a:lnTo>
                    <a:pt x="523" y="292"/>
                  </a:lnTo>
                  <a:cubicBezTo>
                    <a:pt x="523" y="273"/>
                    <a:pt x="507" y="257"/>
                    <a:pt x="489" y="257"/>
                  </a:cubicBezTo>
                  <a:lnTo>
                    <a:pt x="409" y="257"/>
                  </a:lnTo>
                  <a:cubicBezTo>
                    <a:pt x="415" y="268"/>
                    <a:pt x="423" y="281"/>
                    <a:pt x="423" y="302"/>
                  </a:cubicBezTo>
                  <a:cubicBezTo>
                    <a:pt x="423" y="321"/>
                    <a:pt x="415" y="337"/>
                    <a:pt x="401" y="353"/>
                  </a:cubicBezTo>
                  <a:cubicBezTo>
                    <a:pt x="425" y="363"/>
                    <a:pt x="452" y="389"/>
                    <a:pt x="452" y="415"/>
                  </a:cubicBezTo>
                  <a:close/>
                  <a:moveTo>
                    <a:pt x="306" y="381"/>
                  </a:moveTo>
                  <a:cubicBezTo>
                    <a:pt x="288" y="381"/>
                    <a:pt x="273" y="397"/>
                    <a:pt x="273" y="415"/>
                  </a:cubicBezTo>
                  <a:lnTo>
                    <a:pt x="273" y="481"/>
                  </a:lnTo>
                  <a:lnTo>
                    <a:pt x="420" y="481"/>
                  </a:lnTo>
                  <a:lnTo>
                    <a:pt x="420" y="415"/>
                  </a:lnTo>
                  <a:cubicBezTo>
                    <a:pt x="420" y="397"/>
                    <a:pt x="404" y="381"/>
                    <a:pt x="386" y="381"/>
                  </a:cubicBezTo>
                  <a:lnTo>
                    <a:pt x="306" y="381"/>
                  </a:lnTo>
                  <a:close/>
                  <a:moveTo>
                    <a:pt x="183" y="313"/>
                  </a:moveTo>
                  <a:cubicBezTo>
                    <a:pt x="161" y="313"/>
                    <a:pt x="146" y="329"/>
                    <a:pt x="146" y="350"/>
                  </a:cubicBezTo>
                  <a:lnTo>
                    <a:pt x="146" y="481"/>
                  </a:lnTo>
                  <a:lnTo>
                    <a:pt x="241" y="481"/>
                  </a:lnTo>
                  <a:lnTo>
                    <a:pt x="241" y="415"/>
                  </a:lnTo>
                  <a:cubicBezTo>
                    <a:pt x="241" y="386"/>
                    <a:pt x="259" y="361"/>
                    <a:pt x="285" y="353"/>
                  </a:cubicBezTo>
                  <a:cubicBezTo>
                    <a:pt x="278" y="342"/>
                    <a:pt x="270" y="326"/>
                    <a:pt x="270" y="313"/>
                  </a:cubicBezTo>
                  <a:lnTo>
                    <a:pt x="267" y="313"/>
                  </a:lnTo>
                  <a:lnTo>
                    <a:pt x="183" y="313"/>
                  </a:lnTo>
                  <a:close/>
                  <a:moveTo>
                    <a:pt x="53" y="210"/>
                  </a:moveTo>
                  <a:cubicBezTo>
                    <a:pt x="24" y="210"/>
                    <a:pt x="0" y="233"/>
                    <a:pt x="0" y="263"/>
                  </a:cubicBezTo>
                  <a:lnTo>
                    <a:pt x="0" y="481"/>
                  </a:lnTo>
                  <a:lnTo>
                    <a:pt x="114" y="481"/>
                  </a:lnTo>
                  <a:lnTo>
                    <a:pt x="114" y="350"/>
                  </a:lnTo>
                  <a:cubicBezTo>
                    <a:pt x="114" y="316"/>
                    <a:pt x="140" y="281"/>
                    <a:pt x="188" y="281"/>
                  </a:cubicBezTo>
                  <a:cubicBezTo>
                    <a:pt x="164" y="265"/>
                    <a:pt x="148" y="241"/>
                    <a:pt x="148" y="210"/>
                  </a:cubicBezTo>
                  <a:lnTo>
                    <a:pt x="53" y="210"/>
                  </a:lnTo>
                  <a:close/>
                  <a:moveTo>
                    <a:pt x="401" y="302"/>
                  </a:moveTo>
                  <a:cubicBezTo>
                    <a:pt x="401" y="275"/>
                    <a:pt x="378" y="252"/>
                    <a:pt x="351" y="252"/>
                  </a:cubicBezTo>
                  <a:cubicBezTo>
                    <a:pt x="325" y="252"/>
                    <a:pt x="301" y="275"/>
                    <a:pt x="301" y="302"/>
                  </a:cubicBezTo>
                  <a:cubicBezTo>
                    <a:pt x="301" y="328"/>
                    <a:pt x="322" y="353"/>
                    <a:pt x="351" y="353"/>
                  </a:cubicBezTo>
                  <a:cubicBezTo>
                    <a:pt x="378" y="353"/>
                    <a:pt x="401" y="328"/>
                    <a:pt x="401" y="302"/>
                  </a:cubicBezTo>
                  <a:close/>
                  <a:moveTo>
                    <a:pt x="230" y="90"/>
                  </a:moveTo>
                  <a:cubicBezTo>
                    <a:pt x="230" y="40"/>
                    <a:pt x="190" y="0"/>
                    <a:pt x="140" y="0"/>
                  </a:cubicBezTo>
                  <a:cubicBezTo>
                    <a:pt x="89" y="0"/>
                    <a:pt x="50" y="39"/>
                    <a:pt x="50" y="90"/>
                  </a:cubicBezTo>
                  <a:cubicBezTo>
                    <a:pt x="50" y="140"/>
                    <a:pt x="90" y="180"/>
                    <a:pt x="140" y="180"/>
                  </a:cubicBezTo>
                  <a:lnTo>
                    <a:pt x="154" y="180"/>
                  </a:lnTo>
                  <a:cubicBezTo>
                    <a:pt x="161" y="149"/>
                    <a:pt x="191" y="125"/>
                    <a:pt x="225" y="117"/>
                  </a:cubicBezTo>
                  <a:cubicBezTo>
                    <a:pt x="228" y="109"/>
                    <a:pt x="230" y="98"/>
                    <a:pt x="230" y="90"/>
                  </a:cubicBezTo>
                  <a:close/>
                  <a:moveTo>
                    <a:pt x="309" y="212"/>
                  </a:moveTo>
                  <a:cubicBezTo>
                    <a:pt x="309" y="175"/>
                    <a:pt x="280" y="146"/>
                    <a:pt x="244" y="146"/>
                  </a:cubicBezTo>
                  <a:cubicBezTo>
                    <a:pt x="207" y="146"/>
                    <a:pt x="177" y="175"/>
                    <a:pt x="177" y="212"/>
                  </a:cubicBezTo>
                  <a:cubicBezTo>
                    <a:pt x="177" y="249"/>
                    <a:pt x="207" y="278"/>
                    <a:pt x="244" y="278"/>
                  </a:cubicBezTo>
                  <a:cubicBezTo>
                    <a:pt x="280" y="278"/>
                    <a:pt x="309" y="249"/>
                    <a:pt x="309" y="212"/>
                  </a:cubicBezTo>
                  <a:close/>
                  <a:moveTo>
                    <a:pt x="401" y="67"/>
                  </a:moveTo>
                  <a:cubicBezTo>
                    <a:pt x="449" y="67"/>
                    <a:pt x="486" y="103"/>
                    <a:pt x="486" y="151"/>
                  </a:cubicBezTo>
                  <a:cubicBezTo>
                    <a:pt x="486" y="198"/>
                    <a:pt x="449" y="236"/>
                    <a:pt x="401" y="236"/>
                  </a:cubicBezTo>
                  <a:cubicBezTo>
                    <a:pt x="354" y="239"/>
                    <a:pt x="317" y="198"/>
                    <a:pt x="317" y="151"/>
                  </a:cubicBezTo>
                  <a:cubicBezTo>
                    <a:pt x="317" y="103"/>
                    <a:pt x="354" y="67"/>
                    <a:pt x="401" y="6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32" name="Group 20"/>
          <p:cNvGrpSpPr>
            <a:grpSpLocks noChangeAspect="1"/>
          </p:cNvGrpSpPr>
          <p:nvPr userDrawn="1"/>
        </p:nvGrpSpPr>
        <p:grpSpPr bwMode="auto">
          <a:xfrm>
            <a:off x="4736592" y="3843996"/>
            <a:ext cx="848447" cy="848448"/>
            <a:chOff x="4896" y="1450"/>
            <a:chExt cx="393" cy="393"/>
          </a:xfrm>
        </p:grpSpPr>
        <p:sp>
          <p:nvSpPr>
            <p:cNvPr id="33" name="Freeform 21"/>
            <p:cNvSpPr>
              <a:spLocks noChangeArrowheads="1"/>
            </p:cNvSpPr>
            <p:nvPr/>
          </p:nvSpPr>
          <p:spPr bwMode="auto">
            <a:xfrm>
              <a:off x="4896" y="1450"/>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5C2D9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4" name="Text Box 22"/>
            <p:cNvSpPr txBox="1">
              <a:spLocks noChangeArrowheads="1"/>
            </p:cNvSpPr>
            <p:nvPr/>
          </p:nvSpPr>
          <p:spPr bwMode="auto">
            <a:xfrm>
              <a:off x="5022" y="1690"/>
              <a:ext cx="138"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Health</a:t>
              </a:r>
              <a:endParaRPr lang="en-US" sz="600" dirty="0">
                <a:solidFill>
                  <a:srgbClr val="FFFFFF"/>
                </a:solidFill>
                <a:latin typeface="'MyriadPro-Regular'" charset="0"/>
                <a:cs typeface="'MyriadPro-Regular'" charset="0"/>
              </a:endParaRPr>
            </a:p>
          </p:txBody>
        </p:sp>
        <p:sp>
          <p:nvSpPr>
            <p:cNvPr id="35" name="Freeform 23"/>
            <p:cNvSpPr>
              <a:spLocks noChangeArrowheads="1"/>
            </p:cNvSpPr>
            <p:nvPr/>
          </p:nvSpPr>
          <p:spPr bwMode="auto">
            <a:xfrm>
              <a:off x="5026" y="1548"/>
              <a:ext cx="136" cy="124"/>
            </a:xfrm>
            <a:custGeom>
              <a:avLst/>
              <a:gdLst>
                <a:gd name="T0" fmla="*/ 303 w 604"/>
                <a:gd name="T1" fmla="*/ 549 h 550"/>
                <a:gd name="T2" fmla="*/ 193 w 604"/>
                <a:gd name="T3" fmla="*/ 457 h 550"/>
                <a:gd name="T4" fmla="*/ 71 w 604"/>
                <a:gd name="T5" fmla="*/ 349 h 550"/>
                <a:gd name="T6" fmla="*/ 127 w 604"/>
                <a:gd name="T7" fmla="*/ 349 h 550"/>
                <a:gd name="T8" fmla="*/ 145 w 604"/>
                <a:gd name="T9" fmla="*/ 331 h 550"/>
                <a:gd name="T10" fmla="*/ 169 w 604"/>
                <a:gd name="T11" fmla="*/ 243 h 550"/>
                <a:gd name="T12" fmla="*/ 225 w 604"/>
                <a:gd name="T13" fmla="*/ 446 h 550"/>
                <a:gd name="T14" fmla="*/ 243 w 604"/>
                <a:gd name="T15" fmla="*/ 462 h 550"/>
                <a:gd name="T16" fmla="*/ 265 w 604"/>
                <a:gd name="T17" fmla="*/ 446 h 550"/>
                <a:gd name="T18" fmla="*/ 306 w 604"/>
                <a:gd name="T19" fmla="*/ 286 h 550"/>
                <a:gd name="T20" fmla="*/ 317 w 604"/>
                <a:gd name="T21" fmla="*/ 325 h 550"/>
                <a:gd name="T22" fmla="*/ 335 w 604"/>
                <a:gd name="T23" fmla="*/ 349 h 550"/>
                <a:gd name="T24" fmla="*/ 422 w 604"/>
                <a:gd name="T25" fmla="*/ 349 h 550"/>
                <a:gd name="T26" fmla="*/ 441 w 604"/>
                <a:gd name="T27" fmla="*/ 328 h 550"/>
                <a:gd name="T28" fmla="*/ 422 w 604"/>
                <a:gd name="T29" fmla="*/ 307 h 550"/>
                <a:gd name="T30" fmla="*/ 356 w 604"/>
                <a:gd name="T31" fmla="*/ 307 h 550"/>
                <a:gd name="T32" fmla="*/ 324 w 604"/>
                <a:gd name="T33" fmla="*/ 206 h 550"/>
                <a:gd name="T34" fmla="*/ 306 w 604"/>
                <a:gd name="T35" fmla="*/ 190 h 550"/>
                <a:gd name="T36" fmla="*/ 291 w 604"/>
                <a:gd name="T37" fmla="*/ 206 h 550"/>
                <a:gd name="T38" fmla="*/ 243 w 604"/>
                <a:gd name="T39" fmla="*/ 370 h 550"/>
                <a:gd name="T40" fmla="*/ 185 w 604"/>
                <a:gd name="T41" fmla="*/ 156 h 550"/>
                <a:gd name="T42" fmla="*/ 151 w 604"/>
                <a:gd name="T43" fmla="*/ 158 h 550"/>
                <a:gd name="T44" fmla="*/ 106 w 604"/>
                <a:gd name="T45" fmla="*/ 309 h 550"/>
                <a:gd name="T46" fmla="*/ 34 w 604"/>
                <a:gd name="T47" fmla="*/ 309 h 550"/>
                <a:gd name="T48" fmla="*/ 0 w 604"/>
                <a:gd name="T49" fmla="*/ 217 h 550"/>
                <a:gd name="T50" fmla="*/ 299 w 604"/>
                <a:gd name="T51" fmla="*/ 156 h 550"/>
                <a:gd name="T52" fmla="*/ 597 w 604"/>
                <a:gd name="T53" fmla="*/ 217 h 550"/>
                <a:gd name="T54" fmla="*/ 409 w 604"/>
                <a:gd name="T55" fmla="*/ 457 h 550"/>
                <a:gd name="T56" fmla="*/ 303 w 604"/>
                <a:gd name="T57"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550">
                  <a:moveTo>
                    <a:pt x="303" y="549"/>
                  </a:moveTo>
                  <a:cubicBezTo>
                    <a:pt x="275" y="528"/>
                    <a:pt x="259" y="518"/>
                    <a:pt x="193" y="457"/>
                  </a:cubicBezTo>
                  <a:cubicBezTo>
                    <a:pt x="161" y="429"/>
                    <a:pt x="114" y="391"/>
                    <a:pt x="71" y="349"/>
                  </a:cubicBezTo>
                  <a:lnTo>
                    <a:pt x="127" y="349"/>
                  </a:lnTo>
                  <a:cubicBezTo>
                    <a:pt x="143" y="349"/>
                    <a:pt x="145" y="331"/>
                    <a:pt x="145" y="331"/>
                  </a:cubicBezTo>
                  <a:lnTo>
                    <a:pt x="169" y="243"/>
                  </a:lnTo>
                  <a:lnTo>
                    <a:pt x="225" y="446"/>
                  </a:lnTo>
                  <a:cubicBezTo>
                    <a:pt x="225" y="446"/>
                    <a:pt x="228" y="462"/>
                    <a:pt x="243" y="462"/>
                  </a:cubicBezTo>
                  <a:cubicBezTo>
                    <a:pt x="259" y="462"/>
                    <a:pt x="265" y="446"/>
                    <a:pt x="265" y="446"/>
                  </a:cubicBezTo>
                  <a:lnTo>
                    <a:pt x="306" y="286"/>
                  </a:lnTo>
                  <a:cubicBezTo>
                    <a:pt x="306" y="286"/>
                    <a:pt x="311" y="301"/>
                    <a:pt x="317" y="325"/>
                  </a:cubicBezTo>
                  <a:cubicBezTo>
                    <a:pt x="322" y="346"/>
                    <a:pt x="335" y="349"/>
                    <a:pt x="335" y="349"/>
                  </a:cubicBezTo>
                  <a:lnTo>
                    <a:pt x="422" y="349"/>
                  </a:lnTo>
                  <a:cubicBezTo>
                    <a:pt x="422" y="349"/>
                    <a:pt x="441" y="344"/>
                    <a:pt x="441" y="328"/>
                  </a:cubicBezTo>
                  <a:cubicBezTo>
                    <a:pt x="441" y="312"/>
                    <a:pt x="422" y="307"/>
                    <a:pt x="422" y="307"/>
                  </a:cubicBezTo>
                  <a:lnTo>
                    <a:pt x="356" y="307"/>
                  </a:lnTo>
                  <a:lnTo>
                    <a:pt x="324" y="206"/>
                  </a:lnTo>
                  <a:cubicBezTo>
                    <a:pt x="324" y="206"/>
                    <a:pt x="319" y="190"/>
                    <a:pt x="306" y="190"/>
                  </a:cubicBezTo>
                  <a:cubicBezTo>
                    <a:pt x="294" y="190"/>
                    <a:pt x="291" y="206"/>
                    <a:pt x="291" y="206"/>
                  </a:cubicBezTo>
                  <a:lnTo>
                    <a:pt x="243" y="370"/>
                  </a:lnTo>
                  <a:lnTo>
                    <a:pt x="185" y="156"/>
                  </a:lnTo>
                  <a:cubicBezTo>
                    <a:pt x="159" y="140"/>
                    <a:pt x="151" y="158"/>
                    <a:pt x="151" y="158"/>
                  </a:cubicBezTo>
                  <a:lnTo>
                    <a:pt x="106" y="309"/>
                  </a:lnTo>
                  <a:lnTo>
                    <a:pt x="34" y="309"/>
                  </a:lnTo>
                  <a:cubicBezTo>
                    <a:pt x="13" y="280"/>
                    <a:pt x="0" y="251"/>
                    <a:pt x="0" y="217"/>
                  </a:cubicBezTo>
                  <a:cubicBezTo>
                    <a:pt x="2" y="37"/>
                    <a:pt x="222" y="0"/>
                    <a:pt x="299" y="156"/>
                  </a:cubicBezTo>
                  <a:cubicBezTo>
                    <a:pt x="372" y="7"/>
                    <a:pt x="597" y="34"/>
                    <a:pt x="597" y="217"/>
                  </a:cubicBezTo>
                  <a:cubicBezTo>
                    <a:pt x="603" y="315"/>
                    <a:pt x="470" y="402"/>
                    <a:pt x="409" y="457"/>
                  </a:cubicBezTo>
                  <a:cubicBezTo>
                    <a:pt x="351" y="510"/>
                    <a:pt x="340" y="520"/>
                    <a:pt x="303" y="54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36" name="Group 24"/>
          <p:cNvGrpSpPr>
            <a:grpSpLocks noChangeAspect="1"/>
          </p:cNvGrpSpPr>
          <p:nvPr userDrawn="1"/>
        </p:nvGrpSpPr>
        <p:grpSpPr bwMode="auto">
          <a:xfrm>
            <a:off x="6842648" y="4676482"/>
            <a:ext cx="848448" cy="849675"/>
            <a:chOff x="4848" y="2659"/>
            <a:chExt cx="393" cy="393"/>
          </a:xfrm>
        </p:grpSpPr>
        <p:sp>
          <p:nvSpPr>
            <p:cNvPr id="37" name="Freeform 25"/>
            <p:cNvSpPr>
              <a:spLocks noChangeArrowheads="1"/>
            </p:cNvSpPr>
            <p:nvPr/>
          </p:nvSpPr>
          <p:spPr bwMode="auto">
            <a:xfrm>
              <a:off x="4848" y="2659"/>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C4203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8" name="Text Box 26"/>
            <p:cNvSpPr txBox="1">
              <a:spLocks noChangeArrowheads="1"/>
            </p:cNvSpPr>
            <p:nvPr/>
          </p:nvSpPr>
          <p:spPr bwMode="auto">
            <a:xfrm>
              <a:off x="4981" y="2895"/>
              <a:ext cx="127"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Home</a:t>
              </a:r>
              <a:endParaRPr lang="en-US" sz="600" dirty="0">
                <a:solidFill>
                  <a:srgbClr val="FFFFFF"/>
                </a:solidFill>
                <a:latin typeface="'MyriadPro-Regular'" charset="0"/>
                <a:cs typeface="'MyriadPro-Regular'" charset="0"/>
              </a:endParaRPr>
            </a:p>
          </p:txBody>
        </p:sp>
        <p:sp>
          <p:nvSpPr>
            <p:cNvPr id="39" name="Freeform 27"/>
            <p:cNvSpPr>
              <a:spLocks noChangeArrowheads="1"/>
            </p:cNvSpPr>
            <p:nvPr/>
          </p:nvSpPr>
          <p:spPr bwMode="auto">
            <a:xfrm>
              <a:off x="4978" y="2773"/>
              <a:ext cx="131" cy="108"/>
            </a:xfrm>
            <a:custGeom>
              <a:avLst/>
              <a:gdLst>
                <a:gd name="T0" fmla="*/ 555 w 583"/>
                <a:gd name="T1" fmla="*/ 317 h 482"/>
                <a:gd name="T2" fmla="*/ 539 w 583"/>
                <a:gd name="T3" fmla="*/ 312 h 482"/>
                <a:gd name="T4" fmla="*/ 289 w 583"/>
                <a:gd name="T5" fmla="*/ 61 h 482"/>
                <a:gd name="T6" fmla="*/ 37 w 583"/>
                <a:gd name="T7" fmla="*/ 312 h 482"/>
                <a:gd name="T8" fmla="*/ 8 w 583"/>
                <a:gd name="T9" fmla="*/ 312 h 482"/>
                <a:gd name="T10" fmla="*/ 8 w 583"/>
                <a:gd name="T11" fmla="*/ 283 h 482"/>
                <a:gd name="T12" fmla="*/ 273 w 583"/>
                <a:gd name="T13" fmla="*/ 18 h 482"/>
                <a:gd name="T14" fmla="*/ 302 w 583"/>
                <a:gd name="T15" fmla="*/ 18 h 482"/>
                <a:gd name="T16" fmla="*/ 418 w 583"/>
                <a:gd name="T17" fmla="*/ 135 h 482"/>
                <a:gd name="T18" fmla="*/ 418 w 583"/>
                <a:gd name="T19" fmla="*/ 31 h 482"/>
                <a:gd name="T20" fmla="*/ 449 w 583"/>
                <a:gd name="T21" fmla="*/ 0 h 482"/>
                <a:gd name="T22" fmla="*/ 481 w 583"/>
                <a:gd name="T23" fmla="*/ 31 h 482"/>
                <a:gd name="T24" fmla="*/ 481 w 583"/>
                <a:gd name="T25" fmla="*/ 177 h 482"/>
                <a:gd name="T26" fmla="*/ 476 w 583"/>
                <a:gd name="T27" fmla="*/ 193 h 482"/>
                <a:gd name="T28" fmla="*/ 566 w 583"/>
                <a:gd name="T29" fmla="*/ 283 h 482"/>
                <a:gd name="T30" fmla="*/ 571 w 583"/>
                <a:gd name="T31" fmla="*/ 312 h 482"/>
                <a:gd name="T32" fmla="*/ 555 w 583"/>
                <a:gd name="T33" fmla="*/ 317 h 482"/>
                <a:gd name="T34" fmla="*/ 357 w 583"/>
                <a:gd name="T35" fmla="*/ 436 h 482"/>
                <a:gd name="T36" fmla="*/ 335 w 583"/>
                <a:gd name="T37" fmla="*/ 457 h 482"/>
                <a:gd name="T38" fmla="*/ 249 w 583"/>
                <a:gd name="T39" fmla="*/ 457 h 482"/>
                <a:gd name="T40" fmla="*/ 228 w 583"/>
                <a:gd name="T41" fmla="*/ 436 h 482"/>
                <a:gd name="T42" fmla="*/ 228 w 583"/>
                <a:gd name="T43" fmla="*/ 325 h 482"/>
                <a:gd name="T44" fmla="*/ 249 w 583"/>
                <a:gd name="T45" fmla="*/ 304 h 482"/>
                <a:gd name="T46" fmla="*/ 335 w 583"/>
                <a:gd name="T47" fmla="*/ 304 h 482"/>
                <a:gd name="T48" fmla="*/ 357 w 583"/>
                <a:gd name="T49" fmla="*/ 325 h 482"/>
                <a:gd name="T50" fmla="*/ 357 w 583"/>
                <a:gd name="T51" fmla="*/ 436 h 482"/>
                <a:gd name="T52" fmla="*/ 297 w 583"/>
                <a:gd name="T53" fmla="*/ 100 h 482"/>
                <a:gd name="T54" fmla="*/ 53 w 583"/>
                <a:gd name="T55" fmla="*/ 336 h 482"/>
                <a:gd name="T56" fmla="*/ 53 w 583"/>
                <a:gd name="T57" fmla="*/ 417 h 482"/>
                <a:gd name="T58" fmla="*/ 117 w 583"/>
                <a:gd name="T59" fmla="*/ 481 h 482"/>
                <a:gd name="T60" fmla="*/ 468 w 583"/>
                <a:gd name="T61" fmla="*/ 481 h 482"/>
                <a:gd name="T62" fmla="*/ 531 w 583"/>
                <a:gd name="T63" fmla="*/ 417 h 482"/>
                <a:gd name="T64" fmla="*/ 531 w 583"/>
                <a:gd name="T65" fmla="*/ 336 h 482"/>
                <a:gd name="T66" fmla="*/ 297 w 583"/>
                <a:gd name="T67" fmla="*/ 1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 h="482">
                  <a:moveTo>
                    <a:pt x="555" y="317"/>
                  </a:moveTo>
                  <a:cubicBezTo>
                    <a:pt x="550" y="317"/>
                    <a:pt x="545" y="315"/>
                    <a:pt x="539" y="312"/>
                  </a:cubicBezTo>
                  <a:lnTo>
                    <a:pt x="289" y="61"/>
                  </a:lnTo>
                  <a:lnTo>
                    <a:pt x="37" y="312"/>
                  </a:lnTo>
                  <a:cubicBezTo>
                    <a:pt x="29" y="320"/>
                    <a:pt x="16" y="320"/>
                    <a:pt x="8" y="312"/>
                  </a:cubicBezTo>
                  <a:cubicBezTo>
                    <a:pt x="0" y="304"/>
                    <a:pt x="0" y="291"/>
                    <a:pt x="8" y="283"/>
                  </a:cubicBezTo>
                  <a:lnTo>
                    <a:pt x="273" y="18"/>
                  </a:lnTo>
                  <a:cubicBezTo>
                    <a:pt x="281" y="10"/>
                    <a:pt x="294" y="10"/>
                    <a:pt x="302" y="18"/>
                  </a:cubicBezTo>
                  <a:lnTo>
                    <a:pt x="418" y="135"/>
                  </a:lnTo>
                  <a:lnTo>
                    <a:pt x="418" y="31"/>
                  </a:lnTo>
                  <a:cubicBezTo>
                    <a:pt x="418" y="13"/>
                    <a:pt x="431" y="0"/>
                    <a:pt x="449" y="0"/>
                  </a:cubicBezTo>
                  <a:cubicBezTo>
                    <a:pt x="468" y="0"/>
                    <a:pt x="481" y="13"/>
                    <a:pt x="481" y="31"/>
                  </a:cubicBezTo>
                  <a:lnTo>
                    <a:pt x="481" y="177"/>
                  </a:lnTo>
                  <a:cubicBezTo>
                    <a:pt x="481" y="182"/>
                    <a:pt x="478" y="188"/>
                    <a:pt x="476" y="193"/>
                  </a:cubicBezTo>
                  <a:lnTo>
                    <a:pt x="566" y="283"/>
                  </a:lnTo>
                  <a:cubicBezTo>
                    <a:pt x="582" y="291"/>
                    <a:pt x="582" y="304"/>
                    <a:pt x="571" y="312"/>
                  </a:cubicBezTo>
                  <a:cubicBezTo>
                    <a:pt x="566" y="317"/>
                    <a:pt x="561" y="317"/>
                    <a:pt x="555" y="317"/>
                  </a:cubicBezTo>
                  <a:close/>
                  <a:moveTo>
                    <a:pt x="357" y="436"/>
                  </a:moveTo>
                  <a:cubicBezTo>
                    <a:pt x="357" y="446"/>
                    <a:pt x="346" y="457"/>
                    <a:pt x="335" y="457"/>
                  </a:cubicBezTo>
                  <a:lnTo>
                    <a:pt x="249" y="457"/>
                  </a:lnTo>
                  <a:cubicBezTo>
                    <a:pt x="238" y="457"/>
                    <a:pt x="228" y="446"/>
                    <a:pt x="228" y="436"/>
                  </a:cubicBezTo>
                  <a:lnTo>
                    <a:pt x="228" y="325"/>
                  </a:lnTo>
                  <a:cubicBezTo>
                    <a:pt x="228" y="315"/>
                    <a:pt x="238" y="304"/>
                    <a:pt x="249" y="304"/>
                  </a:cubicBezTo>
                  <a:lnTo>
                    <a:pt x="335" y="304"/>
                  </a:lnTo>
                  <a:cubicBezTo>
                    <a:pt x="346" y="304"/>
                    <a:pt x="357" y="315"/>
                    <a:pt x="357" y="325"/>
                  </a:cubicBezTo>
                  <a:lnTo>
                    <a:pt x="357" y="436"/>
                  </a:lnTo>
                  <a:close/>
                  <a:moveTo>
                    <a:pt x="297" y="100"/>
                  </a:moveTo>
                  <a:lnTo>
                    <a:pt x="53" y="336"/>
                  </a:lnTo>
                  <a:lnTo>
                    <a:pt x="53" y="417"/>
                  </a:lnTo>
                  <a:cubicBezTo>
                    <a:pt x="53" y="452"/>
                    <a:pt x="82" y="481"/>
                    <a:pt x="117" y="481"/>
                  </a:cubicBezTo>
                  <a:lnTo>
                    <a:pt x="468" y="481"/>
                  </a:lnTo>
                  <a:cubicBezTo>
                    <a:pt x="502" y="481"/>
                    <a:pt x="531" y="452"/>
                    <a:pt x="531" y="417"/>
                  </a:cubicBezTo>
                  <a:lnTo>
                    <a:pt x="531" y="336"/>
                  </a:lnTo>
                  <a:lnTo>
                    <a:pt x="297" y="10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Tree>
    <p:extLst>
      <p:ext uri="{BB962C8B-B14F-4D97-AF65-F5344CB8AC3E}">
        <p14:creationId xmlns:p14="http://schemas.microsoft.com/office/powerpoint/2010/main" val="3386521114"/>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8" name="TextBox 7"/>
          <p:cNvSpPr txBox="1"/>
          <p:nvPr userDrawn="1"/>
        </p:nvSpPr>
        <p:spPr>
          <a:xfrm>
            <a:off x="457200" y="457200"/>
            <a:ext cx="8229600" cy="5349240"/>
          </a:xfrm>
          <a:prstGeom prst="rect">
            <a:avLst/>
          </a:prstGeom>
          <a:noFill/>
        </p:spPr>
        <p:txBody>
          <a:bodyPr wrap="square" lIns="457200" tIns="457200" rIns="182880" bIns="0" rtlCol="0" anchor="t" anchorCtr="0">
            <a:noAutofit/>
          </a:bodyPr>
          <a:lstStyle/>
          <a:p>
            <a:pPr>
              <a:lnSpc>
                <a:spcPct val="83000"/>
              </a:lnSpc>
            </a:pPr>
            <a:r>
              <a:rPr lang="en-US" sz="4400" dirty="0">
                <a:solidFill>
                  <a:srgbClr val="FFFFFF"/>
                </a:solidFill>
                <a:latin typeface="+mn-lt"/>
              </a:rPr>
              <a:t>You need a financial strategy that accounts for the impact </a:t>
            </a:r>
            <a:br>
              <a:rPr lang="en-US" sz="4400" dirty="0">
                <a:solidFill>
                  <a:srgbClr val="FFFFFF"/>
                </a:solidFill>
                <a:latin typeface="+mn-lt"/>
              </a:rPr>
            </a:br>
            <a:r>
              <a:rPr lang="en-US" sz="4400" dirty="0">
                <a:solidFill>
                  <a:srgbClr val="FFFFFF"/>
                </a:solidFill>
                <a:latin typeface="+mn-lt"/>
              </a:rPr>
              <a:t>of health on every other area </a:t>
            </a:r>
            <a:br>
              <a:rPr lang="en-US" sz="4400" dirty="0">
                <a:solidFill>
                  <a:srgbClr val="FFFFFF"/>
                </a:solidFill>
                <a:latin typeface="+mn-lt"/>
              </a:rPr>
            </a:br>
            <a:r>
              <a:rPr lang="en-US" sz="4400" dirty="0">
                <a:solidFill>
                  <a:srgbClr val="FFFFFF"/>
                </a:solidFill>
                <a:latin typeface="+mn-lt"/>
              </a:rPr>
              <a:t>of your life.</a:t>
            </a:r>
            <a:endParaRPr lang="en-US" sz="4400" dirty="0" smtClean="0">
              <a:solidFill>
                <a:srgbClr val="FFFFFF"/>
              </a:solidFill>
              <a:latin typeface="+mn-lt"/>
            </a:endParaRPr>
          </a:p>
        </p:txBody>
      </p:sp>
      <p:grpSp>
        <p:nvGrpSpPr>
          <p:cNvPr id="9" name="Group 8"/>
          <p:cNvGrpSpPr/>
          <p:nvPr userDrawn="1"/>
        </p:nvGrpSpPr>
        <p:grpSpPr>
          <a:xfrm>
            <a:off x="4736592" y="2999232"/>
            <a:ext cx="3685155" cy="2530609"/>
            <a:chOff x="4736592" y="2999232"/>
            <a:chExt cx="3685155" cy="2530609"/>
          </a:xfrm>
        </p:grpSpPr>
        <p:cxnSp>
          <p:nvCxnSpPr>
            <p:cNvPr id="10" name="Straight Connector 9"/>
            <p:cNvCxnSpPr/>
            <p:nvPr userDrawn="1"/>
          </p:nvCxnSpPr>
          <p:spPr>
            <a:xfrm>
              <a:off x="5140736" y="4263922"/>
              <a:ext cx="2946853" cy="0"/>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5617773" y="3144953"/>
              <a:ext cx="1934935" cy="2244067"/>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626607" y="3118449"/>
              <a:ext cx="1899595" cy="2261736"/>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sp>
          <p:nvSpPr>
            <p:cNvPr id="13" name="Freeform 6"/>
            <p:cNvSpPr>
              <a:spLocks noChangeArrowheads="1"/>
            </p:cNvSpPr>
            <p:nvPr/>
          </p:nvSpPr>
          <p:spPr bwMode="auto">
            <a:xfrm>
              <a:off x="6142667" y="3851363"/>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a:solidFill>
                <a:srgbClr val="5C2C91"/>
              </a:solidFill>
              <a:bevel/>
              <a:headEnd/>
              <a:tailEnd/>
            </a:ln>
            <a:effectLst/>
            <a:extLst/>
          </p:spPr>
          <p:txBody>
            <a:bodyPr wrap="none" anchor="ctr"/>
            <a:lstStyle/>
            <a:p>
              <a:pPr>
                <a:defRPr/>
              </a:pPr>
              <a:endParaRPr lang="en-US" dirty="0"/>
            </a:p>
          </p:txBody>
        </p:sp>
        <p:sp>
          <p:nvSpPr>
            <p:cNvPr id="14" name="Text Box 8"/>
            <p:cNvSpPr txBox="1">
              <a:spLocks noChangeArrowheads="1"/>
            </p:cNvSpPr>
            <p:nvPr/>
          </p:nvSpPr>
          <p:spPr bwMode="auto">
            <a:xfrm>
              <a:off x="6403894" y="4360864"/>
              <a:ext cx="332471"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Finances</a:t>
              </a:r>
              <a:endParaRPr lang="en-US" sz="600" dirty="0">
                <a:solidFill>
                  <a:srgbClr val="5C2C91"/>
                </a:solidFill>
                <a:latin typeface="'MyriadPro-Regular'" charset="0"/>
                <a:cs typeface="'MyriadPro-Regular'" charset="0"/>
              </a:endParaRPr>
            </a:p>
          </p:txBody>
        </p:sp>
        <p:sp>
          <p:nvSpPr>
            <p:cNvPr id="15" name="Freeform 9"/>
            <p:cNvSpPr>
              <a:spLocks noChangeArrowheads="1"/>
            </p:cNvSpPr>
            <p:nvPr/>
          </p:nvSpPr>
          <p:spPr bwMode="auto">
            <a:xfrm>
              <a:off x="6453549" y="4095319"/>
              <a:ext cx="235320" cy="239638"/>
            </a:xfrm>
            <a:custGeom>
              <a:avLst/>
              <a:gdLst>
                <a:gd name="T0" fmla="*/ 383 w 487"/>
                <a:gd name="T1" fmla="*/ 244 h 495"/>
                <a:gd name="T2" fmla="*/ 354 w 487"/>
                <a:gd name="T3" fmla="*/ 273 h 495"/>
                <a:gd name="T4" fmla="*/ 383 w 487"/>
                <a:gd name="T5" fmla="*/ 302 h 495"/>
                <a:gd name="T6" fmla="*/ 412 w 487"/>
                <a:gd name="T7" fmla="*/ 273 h 495"/>
                <a:gd name="T8" fmla="*/ 383 w 487"/>
                <a:gd name="T9" fmla="*/ 244 h 495"/>
                <a:gd name="T10" fmla="*/ 486 w 487"/>
                <a:gd name="T11" fmla="*/ 318 h 495"/>
                <a:gd name="T12" fmla="*/ 465 w 487"/>
                <a:gd name="T13" fmla="*/ 339 h 495"/>
                <a:gd name="T14" fmla="*/ 439 w 487"/>
                <a:gd name="T15" fmla="*/ 339 h 495"/>
                <a:gd name="T16" fmla="*/ 367 w 487"/>
                <a:gd name="T17" fmla="*/ 415 h 495"/>
                <a:gd name="T18" fmla="*/ 362 w 487"/>
                <a:gd name="T19" fmla="*/ 417 h 495"/>
                <a:gd name="T20" fmla="*/ 372 w 487"/>
                <a:gd name="T21" fmla="*/ 444 h 495"/>
                <a:gd name="T22" fmla="*/ 364 w 487"/>
                <a:gd name="T23" fmla="*/ 470 h 495"/>
                <a:gd name="T24" fmla="*/ 322 w 487"/>
                <a:gd name="T25" fmla="*/ 486 h 495"/>
                <a:gd name="T26" fmla="*/ 298 w 487"/>
                <a:gd name="T27" fmla="*/ 473 h 495"/>
                <a:gd name="T28" fmla="*/ 288 w 487"/>
                <a:gd name="T29" fmla="*/ 441 h 495"/>
                <a:gd name="T30" fmla="*/ 175 w 487"/>
                <a:gd name="T31" fmla="*/ 441 h 495"/>
                <a:gd name="T32" fmla="*/ 156 w 487"/>
                <a:gd name="T33" fmla="*/ 478 h 495"/>
                <a:gd name="T34" fmla="*/ 130 w 487"/>
                <a:gd name="T35" fmla="*/ 492 h 495"/>
                <a:gd name="T36" fmla="*/ 87 w 487"/>
                <a:gd name="T37" fmla="*/ 473 h 495"/>
                <a:gd name="T38" fmla="*/ 79 w 487"/>
                <a:gd name="T39" fmla="*/ 447 h 495"/>
                <a:gd name="T40" fmla="*/ 95 w 487"/>
                <a:gd name="T41" fmla="*/ 410 h 495"/>
                <a:gd name="T42" fmla="*/ 87 w 487"/>
                <a:gd name="T43" fmla="*/ 404 h 495"/>
                <a:gd name="T44" fmla="*/ 32 w 487"/>
                <a:gd name="T45" fmla="*/ 230 h 495"/>
                <a:gd name="T46" fmla="*/ 0 w 487"/>
                <a:gd name="T47" fmla="*/ 180 h 495"/>
                <a:gd name="T48" fmla="*/ 40 w 487"/>
                <a:gd name="T49" fmla="*/ 138 h 495"/>
                <a:gd name="T50" fmla="*/ 64 w 487"/>
                <a:gd name="T51" fmla="*/ 162 h 495"/>
                <a:gd name="T52" fmla="*/ 48 w 487"/>
                <a:gd name="T53" fmla="*/ 156 h 495"/>
                <a:gd name="T54" fmla="*/ 24 w 487"/>
                <a:gd name="T55" fmla="*/ 175 h 495"/>
                <a:gd name="T56" fmla="*/ 50 w 487"/>
                <a:gd name="T57" fmla="*/ 196 h 495"/>
                <a:gd name="T58" fmla="*/ 293 w 487"/>
                <a:gd name="T59" fmla="*/ 125 h 495"/>
                <a:gd name="T60" fmla="*/ 372 w 487"/>
                <a:gd name="T61" fmla="*/ 61 h 495"/>
                <a:gd name="T62" fmla="*/ 380 w 487"/>
                <a:gd name="T63" fmla="*/ 212 h 495"/>
                <a:gd name="T64" fmla="*/ 372 w 487"/>
                <a:gd name="T65" fmla="*/ 159 h 495"/>
                <a:gd name="T66" fmla="*/ 436 w 487"/>
                <a:gd name="T67" fmla="*/ 238 h 495"/>
                <a:gd name="T68" fmla="*/ 462 w 487"/>
                <a:gd name="T69" fmla="*/ 238 h 495"/>
                <a:gd name="T70" fmla="*/ 486 w 487"/>
                <a:gd name="T71" fmla="*/ 262 h 495"/>
                <a:gd name="T72" fmla="*/ 486 w 487"/>
                <a:gd name="T73" fmla="*/ 318 h 495"/>
                <a:gd name="T74" fmla="*/ 106 w 487"/>
                <a:gd name="T75" fmla="*/ 72 h 495"/>
                <a:gd name="T76" fmla="*/ 177 w 487"/>
                <a:gd name="T77" fmla="*/ 0 h 495"/>
                <a:gd name="T78" fmla="*/ 248 w 487"/>
                <a:gd name="T79" fmla="*/ 72 h 495"/>
                <a:gd name="T80" fmla="*/ 243 w 487"/>
                <a:gd name="T81" fmla="*/ 98 h 495"/>
                <a:gd name="T82" fmla="*/ 233 w 487"/>
                <a:gd name="T83" fmla="*/ 98 h 495"/>
                <a:gd name="T84" fmla="*/ 124 w 487"/>
                <a:gd name="T85" fmla="*/ 117 h 495"/>
                <a:gd name="T86" fmla="*/ 106 w 487"/>
                <a:gd name="T87" fmla="*/ 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95">
                  <a:moveTo>
                    <a:pt x="383" y="244"/>
                  </a:moveTo>
                  <a:cubicBezTo>
                    <a:pt x="367" y="244"/>
                    <a:pt x="354" y="257"/>
                    <a:pt x="354" y="273"/>
                  </a:cubicBezTo>
                  <a:cubicBezTo>
                    <a:pt x="354" y="289"/>
                    <a:pt x="367" y="302"/>
                    <a:pt x="383" y="302"/>
                  </a:cubicBezTo>
                  <a:cubicBezTo>
                    <a:pt x="399" y="302"/>
                    <a:pt x="412" y="289"/>
                    <a:pt x="412" y="273"/>
                  </a:cubicBezTo>
                  <a:cubicBezTo>
                    <a:pt x="412" y="257"/>
                    <a:pt x="399" y="244"/>
                    <a:pt x="383" y="244"/>
                  </a:cubicBezTo>
                  <a:close/>
                  <a:moveTo>
                    <a:pt x="486" y="318"/>
                  </a:moveTo>
                  <a:cubicBezTo>
                    <a:pt x="486" y="331"/>
                    <a:pt x="476" y="339"/>
                    <a:pt x="465" y="339"/>
                  </a:cubicBezTo>
                  <a:lnTo>
                    <a:pt x="439" y="339"/>
                  </a:lnTo>
                  <a:cubicBezTo>
                    <a:pt x="417" y="383"/>
                    <a:pt x="386" y="407"/>
                    <a:pt x="367" y="415"/>
                  </a:cubicBezTo>
                  <a:cubicBezTo>
                    <a:pt x="364" y="415"/>
                    <a:pt x="364" y="415"/>
                    <a:pt x="362" y="417"/>
                  </a:cubicBezTo>
                  <a:lnTo>
                    <a:pt x="372" y="444"/>
                  </a:lnTo>
                  <a:cubicBezTo>
                    <a:pt x="378" y="455"/>
                    <a:pt x="372" y="468"/>
                    <a:pt x="364" y="470"/>
                  </a:cubicBezTo>
                  <a:lnTo>
                    <a:pt x="322" y="486"/>
                  </a:lnTo>
                  <a:cubicBezTo>
                    <a:pt x="311" y="489"/>
                    <a:pt x="301" y="484"/>
                    <a:pt x="298" y="473"/>
                  </a:cubicBezTo>
                  <a:lnTo>
                    <a:pt x="288" y="441"/>
                  </a:lnTo>
                  <a:cubicBezTo>
                    <a:pt x="241" y="449"/>
                    <a:pt x="207" y="449"/>
                    <a:pt x="175" y="441"/>
                  </a:cubicBezTo>
                  <a:lnTo>
                    <a:pt x="156" y="478"/>
                  </a:lnTo>
                  <a:cubicBezTo>
                    <a:pt x="151" y="489"/>
                    <a:pt x="140" y="494"/>
                    <a:pt x="130" y="492"/>
                  </a:cubicBezTo>
                  <a:lnTo>
                    <a:pt x="87" y="473"/>
                  </a:lnTo>
                  <a:cubicBezTo>
                    <a:pt x="79" y="468"/>
                    <a:pt x="74" y="457"/>
                    <a:pt x="79" y="447"/>
                  </a:cubicBezTo>
                  <a:lnTo>
                    <a:pt x="95" y="410"/>
                  </a:lnTo>
                  <a:cubicBezTo>
                    <a:pt x="93" y="407"/>
                    <a:pt x="90" y="407"/>
                    <a:pt x="87" y="404"/>
                  </a:cubicBezTo>
                  <a:cubicBezTo>
                    <a:pt x="3" y="358"/>
                    <a:pt x="24" y="257"/>
                    <a:pt x="32" y="230"/>
                  </a:cubicBezTo>
                  <a:cubicBezTo>
                    <a:pt x="32" y="230"/>
                    <a:pt x="0" y="217"/>
                    <a:pt x="0" y="180"/>
                  </a:cubicBezTo>
                  <a:cubicBezTo>
                    <a:pt x="0" y="143"/>
                    <a:pt x="21" y="138"/>
                    <a:pt x="40" y="138"/>
                  </a:cubicBezTo>
                  <a:cubicBezTo>
                    <a:pt x="58" y="138"/>
                    <a:pt x="64" y="162"/>
                    <a:pt x="64" y="162"/>
                  </a:cubicBezTo>
                  <a:cubicBezTo>
                    <a:pt x="64" y="162"/>
                    <a:pt x="58" y="156"/>
                    <a:pt x="48" y="156"/>
                  </a:cubicBezTo>
                  <a:cubicBezTo>
                    <a:pt x="29" y="156"/>
                    <a:pt x="24" y="170"/>
                    <a:pt x="24" y="175"/>
                  </a:cubicBezTo>
                  <a:cubicBezTo>
                    <a:pt x="24" y="180"/>
                    <a:pt x="27" y="193"/>
                    <a:pt x="50" y="196"/>
                  </a:cubicBezTo>
                  <a:cubicBezTo>
                    <a:pt x="130" y="103"/>
                    <a:pt x="245" y="117"/>
                    <a:pt x="293" y="125"/>
                  </a:cubicBezTo>
                  <a:cubicBezTo>
                    <a:pt x="304" y="85"/>
                    <a:pt x="338" y="66"/>
                    <a:pt x="372" y="61"/>
                  </a:cubicBezTo>
                  <a:cubicBezTo>
                    <a:pt x="330" y="125"/>
                    <a:pt x="346" y="191"/>
                    <a:pt x="380" y="212"/>
                  </a:cubicBezTo>
                  <a:cubicBezTo>
                    <a:pt x="372" y="196"/>
                    <a:pt x="372" y="175"/>
                    <a:pt x="372" y="159"/>
                  </a:cubicBezTo>
                  <a:cubicBezTo>
                    <a:pt x="407" y="172"/>
                    <a:pt x="425" y="209"/>
                    <a:pt x="436" y="238"/>
                  </a:cubicBezTo>
                  <a:lnTo>
                    <a:pt x="462" y="238"/>
                  </a:lnTo>
                  <a:cubicBezTo>
                    <a:pt x="476" y="238"/>
                    <a:pt x="486" y="249"/>
                    <a:pt x="486" y="262"/>
                  </a:cubicBezTo>
                  <a:lnTo>
                    <a:pt x="486" y="318"/>
                  </a:lnTo>
                  <a:close/>
                  <a:moveTo>
                    <a:pt x="106" y="72"/>
                  </a:moveTo>
                  <a:cubicBezTo>
                    <a:pt x="106" y="32"/>
                    <a:pt x="137" y="0"/>
                    <a:pt x="177" y="0"/>
                  </a:cubicBezTo>
                  <a:cubicBezTo>
                    <a:pt x="216" y="0"/>
                    <a:pt x="248" y="32"/>
                    <a:pt x="248" y="72"/>
                  </a:cubicBezTo>
                  <a:cubicBezTo>
                    <a:pt x="248" y="80"/>
                    <a:pt x="245" y="90"/>
                    <a:pt x="243" y="98"/>
                  </a:cubicBezTo>
                  <a:lnTo>
                    <a:pt x="233" y="98"/>
                  </a:lnTo>
                  <a:cubicBezTo>
                    <a:pt x="191" y="95"/>
                    <a:pt x="156" y="103"/>
                    <a:pt x="124" y="117"/>
                  </a:cubicBezTo>
                  <a:cubicBezTo>
                    <a:pt x="114" y="103"/>
                    <a:pt x="106" y="87"/>
                    <a:pt x="106" y="72"/>
                  </a:cubicBezTo>
                  <a:close/>
                </a:path>
              </a:pathLst>
            </a:custGeom>
            <a:solidFill>
              <a:srgbClr val="5C2C91"/>
            </a:solidFill>
            <a:ln>
              <a:noFill/>
            </a:ln>
            <a:effectLst/>
            <a:extLst/>
          </p:spPr>
          <p:txBody>
            <a:bodyPr wrap="none" anchor="ctr"/>
            <a:lstStyle/>
            <a:p>
              <a:pPr>
                <a:defRPr/>
              </a:pPr>
              <a:endParaRPr lang="en-US" dirty="0"/>
            </a:p>
          </p:txBody>
        </p:sp>
        <p:sp>
          <p:nvSpPr>
            <p:cNvPr id="16" name="Freeform 2"/>
            <p:cNvSpPr>
              <a:spLocks noChangeArrowheads="1"/>
            </p:cNvSpPr>
            <p:nvPr/>
          </p:nvSpPr>
          <p:spPr bwMode="auto">
            <a:xfrm>
              <a:off x="6850015" y="3001688"/>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chemeClr val="accent2"/>
            </a:solidFill>
            <a:ln w="28575" cap="flat">
              <a:solidFill>
                <a:srgbClr val="5C2C91"/>
              </a:solidFill>
              <a:bevel/>
              <a:headEnd/>
              <a:tailEnd/>
            </a:ln>
            <a:effectLst/>
            <a:extLst/>
          </p:spPr>
          <p:txBody>
            <a:bodyPr wrap="none" anchor="ctr"/>
            <a:lstStyle/>
            <a:p>
              <a:pPr>
                <a:defRPr/>
              </a:pPr>
              <a:endParaRPr lang="en-US" dirty="0"/>
            </a:p>
          </p:txBody>
        </p:sp>
        <p:sp>
          <p:nvSpPr>
            <p:cNvPr id="17" name="Text Box 3"/>
            <p:cNvSpPr txBox="1">
              <a:spLocks noChangeArrowheads="1"/>
            </p:cNvSpPr>
            <p:nvPr/>
          </p:nvSpPr>
          <p:spPr bwMode="auto">
            <a:xfrm>
              <a:off x="7128513" y="3498235"/>
              <a:ext cx="291452"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Giving</a:t>
              </a:r>
              <a:endParaRPr lang="en-US" sz="600" dirty="0">
                <a:solidFill>
                  <a:srgbClr val="5C2C91"/>
                </a:solidFill>
                <a:latin typeface="'MyriadPro-Regular'" charset="0"/>
                <a:cs typeface="'MyriadPro-Regular'" charset="0"/>
              </a:endParaRPr>
            </a:p>
          </p:txBody>
        </p:sp>
        <p:sp>
          <p:nvSpPr>
            <p:cNvPr id="18" name="Freeform 4"/>
            <p:cNvSpPr>
              <a:spLocks noChangeArrowheads="1"/>
            </p:cNvSpPr>
            <p:nvPr/>
          </p:nvSpPr>
          <p:spPr bwMode="auto">
            <a:xfrm>
              <a:off x="7130672" y="3247803"/>
              <a:ext cx="274180" cy="224526"/>
            </a:xfrm>
            <a:custGeom>
              <a:avLst/>
              <a:gdLst>
                <a:gd name="T0" fmla="*/ 372 w 564"/>
                <a:gd name="T1" fmla="*/ 37 h 458"/>
                <a:gd name="T2" fmla="*/ 372 w 564"/>
                <a:gd name="T3" fmla="*/ 74 h 458"/>
                <a:gd name="T4" fmla="*/ 383 w 564"/>
                <a:gd name="T5" fmla="*/ 74 h 458"/>
                <a:gd name="T6" fmla="*/ 383 w 564"/>
                <a:gd name="T7" fmla="*/ 29 h 458"/>
                <a:gd name="T8" fmla="*/ 375 w 564"/>
                <a:gd name="T9" fmla="*/ 29 h 458"/>
                <a:gd name="T10" fmla="*/ 365 w 564"/>
                <a:gd name="T11" fmla="*/ 32 h 458"/>
                <a:gd name="T12" fmla="*/ 365 w 564"/>
                <a:gd name="T13" fmla="*/ 37 h 458"/>
                <a:gd name="T14" fmla="*/ 372 w 564"/>
                <a:gd name="T15" fmla="*/ 37 h 458"/>
                <a:gd name="T16" fmla="*/ 325 w 564"/>
                <a:gd name="T17" fmla="*/ 50 h 458"/>
                <a:gd name="T18" fmla="*/ 375 w 564"/>
                <a:gd name="T19" fmla="*/ 0 h 458"/>
                <a:gd name="T20" fmla="*/ 425 w 564"/>
                <a:gd name="T21" fmla="*/ 50 h 458"/>
                <a:gd name="T22" fmla="*/ 375 w 564"/>
                <a:gd name="T23" fmla="*/ 101 h 458"/>
                <a:gd name="T24" fmla="*/ 325 w 564"/>
                <a:gd name="T25" fmla="*/ 61 h 458"/>
                <a:gd name="T26" fmla="*/ 325 w 564"/>
                <a:gd name="T27" fmla="*/ 50 h 458"/>
                <a:gd name="T28" fmla="*/ 286 w 564"/>
                <a:gd name="T29" fmla="*/ 135 h 458"/>
                <a:gd name="T30" fmla="*/ 286 w 564"/>
                <a:gd name="T31" fmla="*/ 193 h 458"/>
                <a:gd name="T32" fmla="*/ 302 w 564"/>
                <a:gd name="T33" fmla="*/ 193 h 458"/>
                <a:gd name="T34" fmla="*/ 302 w 564"/>
                <a:gd name="T35" fmla="*/ 122 h 458"/>
                <a:gd name="T36" fmla="*/ 289 w 564"/>
                <a:gd name="T37" fmla="*/ 122 h 458"/>
                <a:gd name="T38" fmla="*/ 273 w 564"/>
                <a:gd name="T39" fmla="*/ 127 h 458"/>
                <a:gd name="T40" fmla="*/ 273 w 564"/>
                <a:gd name="T41" fmla="*/ 137 h 458"/>
                <a:gd name="T42" fmla="*/ 286 w 564"/>
                <a:gd name="T43" fmla="*/ 135 h 458"/>
                <a:gd name="T44" fmla="*/ 291 w 564"/>
                <a:gd name="T45" fmla="*/ 87 h 458"/>
                <a:gd name="T46" fmla="*/ 362 w 564"/>
                <a:gd name="T47" fmla="*/ 159 h 458"/>
                <a:gd name="T48" fmla="*/ 291 w 564"/>
                <a:gd name="T49" fmla="*/ 230 h 458"/>
                <a:gd name="T50" fmla="*/ 220 w 564"/>
                <a:gd name="T51" fmla="*/ 159 h 458"/>
                <a:gd name="T52" fmla="*/ 291 w 564"/>
                <a:gd name="T53" fmla="*/ 87 h 458"/>
                <a:gd name="T54" fmla="*/ 394 w 564"/>
                <a:gd name="T55" fmla="*/ 394 h 458"/>
                <a:gd name="T56" fmla="*/ 383 w 564"/>
                <a:gd name="T57" fmla="*/ 396 h 458"/>
                <a:gd name="T58" fmla="*/ 327 w 564"/>
                <a:gd name="T59" fmla="*/ 433 h 458"/>
                <a:gd name="T60" fmla="*/ 244 w 564"/>
                <a:gd name="T61" fmla="*/ 433 h 458"/>
                <a:gd name="T62" fmla="*/ 151 w 564"/>
                <a:gd name="T63" fmla="*/ 383 h 458"/>
                <a:gd name="T64" fmla="*/ 64 w 564"/>
                <a:gd name="T65" fmla="*/ 404 h 458"/>
                <a:gd name="T66" fmla="*/ 0 w 564"/>
                <a:gd name="T67" fmla="*/ 270 h 458"/>
                <a:gd name="T68" fmla="*/ 88 w 564"/>
                <a:gd name="T69" fmla="*/ 230 h 458"/>
                <a:gd name="T70" fmla="*/ 185 w 564"/>
                <a:gd name="T71" fmla="*/ 228 h 458"/>
                <a:gd name="T72" fmla="*/ 254 w 564"/>
                <a:gd name="T73" fmla="*/ 278 h 458"/>
                <a:gd name="T74" fmla="*/ 265 w 564"/>
                <a:gd name="T75" fmla="*/ 286 h 458"/>
                <a:gd name="T76" fmla="*/ 273 w 564"/>
                <a:gd name="T77" fmla="*/ 289 h 458"/>
                <a:gd name="T78" fmla="*/ 294 w 564"/>
                <a:gd name="T79" fmla="*/ 297 h 458"/>
                <a:gd name="T80" fmla="*/ 359 w 564"/>
                <a:gd name="T81" fmla="*/ 297 h 458"/>
                <a:gd name="T82" fmla="*/ 380 w 564"/>
                <a:gd name="T83" fmla="*/ 318 h 458"/>
                <a:gd name="T84" fmla="*/ 359 w 564"/>
                <a:gd name="T85" fmla="*/ 339 h 458"/>
                <a:gd name="T86" fmla="*/ 244 w 564"/>
                <a:gd name="T87" fmla="*/ 344 h 458"/>
                <a:gd name="T88" fmla="*/ 233 w 564"/>
                <a:gd name="T89" fmla="*/ 342 h 458"/>
                <a:gd name="T90" fmla="*/ 199 w 564"/>
                <a:gd name="T91" fmla="*/ 320 h 458"/>
                <a:gd name="T92" fmla="*/ 238 w 564"/>
                <a:gd name="T93" fmla="*/ 359 h 458"/>
                <a:gd name="T94" fmla="*/ 249 w 564"/>
                <a:gd name="T95" fmla="*/ 359 h 458"/>
                <a:gd name="T96" fmla="*/ 359 w 564"/>
                <a:gd name="T97" fmla="*/ 359 h 458"/>
                <a:gd name="T98" fmla="*/ 402 w 564"/>
                <a:gd name="T99" fmla="*/ 318 h 458"/>
                <a:gd name="T100" fmla="*/ 359 w 564"/>
                <a:gd name="T101" fmla="*/ 275 h 458"/>
                <a:gd name="T102" fmla="*/ 314 w 564"/>
                <a:gd name="T103" fmla="*/ 275 h 458"/>
                <a:gd name="T104" fmla="*/ 375 w 564"/>
                <a:gd name="T105" fmla="*/ 233 h 458"/>
                <a:gd name="T106" fmla="*/ 410 w 564"/>
                <a:gd name="T107" fmla="*/ 236 h 458"/>
                <a:gd name="T108" fmla="*/ 420 w 564"/>
                <a:gd name="T109" fmla="*/ 257 h 458"/>
                <a:gd name="T110" fmla="*/ 449 w 564"/>
                <a:gd name="T111" fmla="*/ 238 h 458"/>
                <a:gd name="T112" fmla="*/ 484 w 564"/>
                <a:gd name="T113" fmla="*/ 241 h 458"/>
                <a:gd name="T114" fmla="*/ 486 w 564"/>
                <a:gd name="T115" fmla="*/ 244 h 458"/>
                <a:gd name="T116" fmla="*/ 492 w 564"/>
                <a:gd name="T117" fmla="*/ 267 h 458"/>
                <a:gd name="T118" fmla="*/ 523 w 564"/>
                <a:gd name="T119" fmla="*/ 246 h 458"/>
                <a:gd name="T120" fmla="*/ 561 w 564"/>
                <a:gd name="T121" fmla="*/ 252 h 458"/>
                <a:gd name="T122" fmla="*/ 550 w 564"/>
                <a:gd name="T123" fmla="*/ 286 h 458"/>
                <a:gd name="T124" fmla="*/ 394 w 564"/>
                <a:gd name="T125" fmla="*/ 39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 h="458">
                  <a:moveTo>
                    <a:pt x="372" y="37"/>
                  </a:moveTo>
                  <a:lnTo>
                    <a:pt x="372" y="74"/>
                  </a:lnTo>
                  <a:lnTo>
                    <a:pt x="383" y="74"/>
                  </a:lnTo>
                  <a:lnTo>
                    <a:pt x="383" y="29"/>
                  </a:lnTo>
                  <a:lnTo>
                    <a:pt x="375" y="29"/>
                  </a:lnTo>
                  <a:lnTo>
                    <a:pt x="365" y="32"/>
                  </a:lnTo>
                  <a:lnTo>
                    <a:pt x="365" y="37"/>
                  </a:lnTo>
                  <a:lnTo>
                    <a:pt x="372" y="37"/>
                  </a:lnTo>
                  <a:close/>
                  <a:moveTo>
                    <a:pt x="325" y="50"/>
                  </a:moveTo>
                  <a:cubicBezTo>
                    <a:pt x="325" y="21"/>
                    <a:pt x="349" y="0"/>
                    <a:pt x="375" y="0"/>
                  </a:cubicBezTo>
                  <a:cubicBezTo>
                    <a:pt x="404" y="0"/>
                    <a:pt x="425" y="24"/>
                    <a:pt x="425" y="50"/>
                  </a:cubicBezTo>
                  <a:cubicBezTo>
                    <a:pt x="425" y="79"/>
                    <a:pt x="402" y="101"/>
                    <a:pt x="375" y="101"/>
                  </a:cubicBezTo>
                  <a:cubicBezTo>
                    <a:pt x="365" y="85"/>
                    <a:pt x="346" y="72"/>
                    <a:pt x="325" y="61"/>
                  </a:cubicBezTo>
                  <a:lnTo>
                    <a:pt x="325" y="50"/>
                  </a:lnTo>
                  <a:close/>
                  <a:moveTo>
                    <a:pt x="286" y="135"/>
                  </a:moveTo>
                  <a:lnTo>
                    <a:pt x="286" y="193"/>
                  </a:lnTo>
                  <a:lnTo>
                    <a:pt x="302" y="193"/>
                  </a:lnTo>
                  <a:lnTo>
                    <a:pt x="302" y="122"/>
                  </a:lnTo>
                  <a:lnTo>
                    <a:pt x="289" y="122"/>
                  </a:lnTo>
                  <a:lnTo>
                    <a:pt x="273" y="127"/>
                  </a:lnTo>
                  <a:lnTo>
                    <a:pt x="273" y="137"/>
                  </a:lnTo>
                  <a:lnTo>
                    <a:pt x="286" y="135"/>
                  </a:lnTo>
                  <a:close/>
                  <a:moveTo>
                    <a:pt x="291" y="87"/>
                  </a:moveTo>
                  <a:cubicBezTo>
                    <a:pt x="330" y="87"/>
                    <a:pt x="362" y="119"/>
                    <a:pt x="362" y="159"/>
                  </a:cubicBezTo>
                  <a:cubicBezTo>
                    <a:pt x="362" y="199"/>
                    <a:pt x="330" y="230"/>
                    <a:pt x="291" y="230"/>
                  </a:cubicBezTo>
                  <a:cubicBezTo>
                    <a:pt x="252" y="228"/>
                    <a:pt x="220" y="196"/>
                    <a:pt x="220" y="159"/>
                  </a:cubicBezTo>
                  <a:cubicBezTo>
                    <a:pt x="220" y="119"/>
                    <a:pt x="251" y="87"/>
                    <a:pt x="291" y="87"/>
                  </a:cubicBezTo>
                  <a:close/>
                  <a:moveTo>
                    <a:pt x="394" y="394"/>
                  </a:moveTo>
                  <a:cubicBezTo>
                    <a:pt x="391" y="396"/>
                    <a:pt x="388" y="396"/>
                    <a:pt x="383" y="396"/>
                  </a:cubicBezTo>
                  <a:cubicBezTo>
                    <a:pt x="359" y="412"/>
                    <a:pt x="338" y="425"/>
                    <a:pt x="327" y="433"/>
                  </a:cubicBezTo>
                  <a:cubicBezTo>
                    <a:pt x="289" y="457"/>
                    <a:pt x="265" y="444"/>
                    <a:pt x="244" y="433"/>
                  </a:cubicBezTo>
                  <a:cubicBezTo>
                    <a:pt x="223" y="423"/>
                    <a:pt x="191" y="404"/>
                    <a:pt x="151" y="383"/>
                  </a:cubicBezTo>
                  <a:cubicBezTo>
                    <a:pt x="111" y="359"/>
                    <a:pt x="90" y="386"/>
                    <a:pt x="64" y="404"/>
                  </a:cubicBezTo>
                  <a:lnTo>
                    <a:pt x="0" y="270"/>
                  </a:lnTo>
                  <a:cubicBezTo>
                    <a:pt x="0" y="270"/>
                    <a:pt x="37" y="252"/>
                    <a:pt x="88" y="230"/>
                  </a:cubicBezTo>
                  <a:cubicBezTo>
                    <a:pt x="135" y="209"/>
                    <a:pt x="164" y="209"/>
                    <a:pt x="185" y="228"/>
                  </a:cubicBezTo>
                  <a:cubicBezTo>
                    <a:pt x="199" y="238"/>
                    <a:pt x="231" y="262"/>
                    <a:pt x="254" y="278"/>
                  </a:cubicBezTo>
                  <a:cubicBezTo>
                    <a:pt x="257" y="281"/>
                    <a:pt x="262" y="283"/>
                    <a:pt x="265" y="286"/>
                  </a:cubicBezTo>
                  <a:cubicBezTo>
                    <a:pt x="268" y="286"/>
                    <a:pt x="270" y="289"/>
                    <a:pt x="273" y="289"/>
                  </a:cubicBezTo>
                  <a:lnTo>
                    <a:pt x="294" y="297"/>
                  </a:lnTo>
                  <a:lnTo>
                    <a:pt x="359" y="297"/>
                  </a:lnTo>
                  <a:cubicBezTo>
                    <a:pt x="370" y="297"/>
                    <a:pt x="380" y="307"/>
                    <a:pt x="380" y="318"/>
                  </a:cubicBezTo>
                  <a:cubicBezTo>
                    <a:pt x="380" y="328"/>
                    <a:pt x="370" y="339"/>
                    <a:pt x="359" y="339"/>
                  </a:cubicBezTo>
                  <a:lnTo>
                    <a:pt x="244" y="344"/>
                  </a:lnTo>
                  <a:cubicBezTo>
                    <a:pt x="241" y="344"/>
                    <a:pt x="236" y="344"/>
                    <a:pt x="233" y="342"/>
                  </a:cubicBezTo>
                  <a:lnTo>
                    <a:pt x="199" y="320"/>
                  </a:lnTo>
                  <a:lnTo>
                    <a:pt x="238" y="359"/>
                  </a:lnTo>
                  <a:lnTo>
                    <a:pt x="249" y="359"/>
                  </a:lnTo>
                  <a:lnTo>
                    <a:pt x="359" y="359"/>
                  </a:lnTo>
                  <a:cubicBezTo>
                    <a:pt x="383" y="359"/>
                    <a:pt x="402" y="342"/>
                    <a:pt x="402" y="318"/>
                  </a:cubicBezTo>
                  <a:cubicBezTo>
                    <a:pt x="402" y="294"/>
                    <a:pt x="383" y="275"/>
                    <a:pt x="359" y="275"/>
                  </a:cubicBezTo>
                  <a:lnTo>
                    <a:pt x="314" y="275"/>
                  </a:lnTo>
                  <a:lnTo>
                    <a:pt x="375" y="233"/>
                  </a:lnTo>
                  <a:cubicBezTo>
                    <a:pt x="386" y="225"/>
                    <a:pt x="399" y="228"/>
                    <a:pt x="410" y="236"/>
                  </a:cubicBezTo>
                  <a:lnTo>
                    <a:pt x="420" y="257"/>
                  </a:lnTo>
                  <a:lnTo>
                    <a:pt x="449" y="238"/>
                  </a:lnTo>
                  <a:cubicBezTo>
                    <a:pt x="460" y="230"/>
                    <a:pt x="473" y="233"/>
                    <a:pt x="484" y="241"/>
                  </a:cubicBezTo>
                  <a:lnTo>
                    <a:pt x="486" y="244"/>
                  </a:lnTo>
                  <a:lnTo>
                    <a:pt x="492" y="267"/>
                  </a:lnTo>
                  <a:lnTo>
                    <a:pt x="523" y="246"/>
                  </a:lnTo>
                  <a:cubicBezTo>
                    <a:pt x="537" y="238"/>
                    <a:pt x="553" y="241"/>
                    <a:pt x="561" y="252"/>
                  </a:cubicBezTo>
                  <a:cubicBezTo>
                    <a:pt x="563" y="260"/>
                    <a:pt x="561" y="275"/>
                    <a:pt x="550" y="286"/>
                  </a:cubicBezTo>
                  <a:lnTo>
                    <a:pt x="394" y="394"/>
                  </a:lnTo>
                  <a:close/>
                </a:path>
              </a:pathLst>
            </a:custGeom>
            <a:solidFill>
              <a:srgbClr val="5C2C91"/>
            </a:solidFill>
            <a:ln>
              <a:noFill/>
            </a:ln>
            <a:effectLst/>
            <a:extLst/>
          </p:spPr>
          <p:txBody>
            <a:bodyPr wrap="none" anchor="ctr"/>
            <a:lstStyle/>
            <a:p>
              <a:pPr>
                <a:defRPr/>
              </a:pPr>
              <a:endParaRPr lang="en-US" dirty="0"/>
            </a:p>
          </p:txBody>
        </p:sp>
        <p:sp>
          <p:nvSpPr>
            <p:cNvPr id="19" name="Freeform 16"/>
            <p:cNvSpPr>
              <a:spLocks noChangeArrowheads="1"/>
            </p:cNvSpPr>
            <p:nvPr/>
          </p:nvSpPr>
          <p:spPr bwMode="auto">
            <a:xfrm>
              <a:off x="7573300" y="3845224"/>
              <a:ext cx="848447" cy="848447"/>
            </a:xfrm>
            <a:custGeom>
              <a:avLst/>
              <a:gdLst>
                <a:gd name="T0" fmla="*/ 868 w 1737"/>
                <a:gd name="T1" fmla="*/ 1736 h 1737"/>
                <a:gd name="T2" fmla="*/ 0 w 1737"/>
                <a:gd name="T3" fmla="*/ 867 h 1737"/>
                <a:gd name="T4" fmla="*/ 868 w 1737"/>
                <a:gd name="T5" fmla="*/ 0 h 1737"/>
                <a:gd name="T6" fmla="*/ 1736 w 1737"/>
                <a:gd name="T7" fmla="*/ 867 h 1737"/>
                <a:gd name="T8" fmla="*/ 868 w 1737"/>
                <a:gd name="T9" fmla="*/ 1736 h 1737"/>
              </a:gdLst>
              <a:ahLst/>
              <a:cxnLst>
                <a:cxn ang="0">
                  <a:pos x="T0" y="T1"/>
                </a:cxn>
                <a:cxn ang="0">
                  <a:pos x="T2" y="T3"/>
                </a:cxn>
                <a:cxn ang="0">
                  <a:pos x="T4" y="T5"/>
                </a:cxn>
                <a:cxn ang="0">
                  <a:pos x="T6" y="T7"/>
                </a:cxn>
                <a:cxn ang="0">
                  <a:pos x="T8" y="T9"/>
                </a:cxn>
              </a:cxnLst>
              <a:rect l="0" t="0" r="r" b="b"/>
              <a:pathLst>
                <a:path w="1737" h="1737">
                  <a:moveTo>
                    <a:pt x="868" y="1736"/>
                  </a:moveTo>
                  <a:cubicBezTo>
                    <a:pt x="389" y="1736"/>
                    <a:pt x="0" y="1346"/>
                    <a:pt x="0" y="867"/>
                  </a:cubicBezTo>
                  <a:cubicBezTo>
                    <a:pt x="0" y="389"/>
                    <a:pt x="389" y="0"/>
                    <a:pt x="868" y="0"/>
                  </a:cubicBezTo>
                  <a:cubicBezTo>
                    <a:pt x="1348" y="0"/>
                    <a:pt x="1736" y="389"/>
                    <a:pt x="1736" y="867"/>
                  </a:cubicBezTo>
                  <a:cubicBezTo>
                    <a:pt x="1736" y="1346"/>
                    <a:pt x="1348" y="1736"/>
                    <a:pt x="868" y="1736"/>
                  </a:cubicBezTo>
                </a:path>
              </a:pathLst>
            </a:custGeom>
            <a:solidFill>
              <a:schemeClr val="accent2"/>
            </a:solidFill>
            <a:ln w="28575" cap="flat">
              <a:solidFill>
                <a:srgbClr val="5C2C91"/>
              </a:solidFill>
              <a:bevel/>
              <a:headEnd/>
              <a:tailEnd/>
            </a:ln>
            <a:effectLst/>
            <a:extLst/>
          </p:spPr>
          <p:txBody>
            <a:bodyPr wrap="none" anchor="ctr"/>
            <a:lstStyle/>
            <a:p>
              <a:pPr>
                <a:defRPr/>
              </a:pPr>
              <a:endParaRPr lang="en-US" dirty="0"/>
            </a:p>
          </p:txBody>
        </p:sp>
        <p:sp>
          <p:nvSpPr>
            <p:cNvPr id="20" name="Text Box 17"/>
            <p:cNvSpPr txBox="1">
              <a:spLocks noChangeArrowheads="1"/>
            </p:cNvSpPr>
            <p:nvPr/>
          </p:nvSpPr>
          <p:spPr bwMode="auto">
            <a:xfrm>
              <a:off x="7866910" y="4361201"/>
              <a:ext cx="243955" cy="138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Work</a:t>
              </a:r>
              <a:endParaRPr lang="en-US" sz="600" dirty="0">
                <a:solidFill>
                  <a:srgbClr val="5C2C91"/>
                </a:solidFill>
                <a:latin typeface="'MyriadPro-Regular'" charset="0"/>
                <a:cs typeface="'MyriadPro-Regular'" charset="0"/>
              </a:endParaRPr>
            </a:p>
          </p:txBody>
        </p:sp>
        <p:sp>
          <p:nvSpPr>
            <p:cNvPr id="21" name="Freeform 20"/>
            <p:cNvSpPr>
              <a:spLocks noChangeArrowheads="1"/>
            </p:cNvSpPr>
            <p:nvPr/>
          </p:nvSpPr>
          <p:spPr bwMode="auto">
            <a:xfrm>
              <a:off x="7853957" y="4080544"/>
              <a:ext cx="287133" cy="248273"/>
            </a:xfrm>
            <a:custGeom>
              <a:avLst/>
              <a:gdLst>
                <a:gd name="T0" fmla="*/ 431 w 593"/>
                <a:gd name="T1" fmla="*/ 85 h 511"/>
                <a:gd name="T2" fmla="*/ 346 w 593"/>
                <a:gd name="T3" fmla="*/ 0 h 511"/>
                <a:gd name="T4" fmla="*/ 248 w 593"/>
                <a:gd name="T5" fmla="*/ 0 h 511"/>
                <a:gd name="T6" fmla="*/ 163 w 593"/>
                <a:gd name="T7" fmla="*/ 85 h 511"/>
                <a:gd name="T8" fmla="*/ 163 w 593"/>
                <a:gd name="T9" fmla="*/ 113 h 511"/>
                <a:gd name="T10" fmla="*/ 206 w 593"/>
                <a:gd name="T11" fmla="*/ 113 h 511"/>
                <a:gd name="T12" fmla="*/ 206 w 593"/>
                <a:gd name="T13" fmla="*/ 85 h 511"/>
                <a:gd name="T14" fmla="*/ 248 w 593"/>
                <a:gd name="T15" fmla="*/ 42 h 511"/>
                <a:gd name="T16" fmla="*/ 349 w 593"/>
                <a:gd name="T17" fmla="*/ 42 h 511"/>
                <a:gd name="T18" fmla="*/ 391 w 593"/>
                <a:gd name="T19" fmla="*/ 85 h 511"/>
                <a:gd name="T20" fmla="*/ 391 w 593"/>
                <a:gd name="T21" fmla="*/ 113 h 511"/>
                <a:gd name="T22" fmla="*/ 433 w 593"/>
                <a:gd name="T23" fmla="*/ 113 h 511"/>
                <a:gd name="T24" fmla="*/ 433 w 593"/>
                <a:gd name="T25" fmla="*/ 85 h 511"/>
                <a:gd name="T26" fmla="*/ 431 w 593"/>
                <a:gd name="T27" fmla="*/ 85 h 511"/>
                <a:gd name="T28" fmla="*/ 473 w 593"/>
                <a:gd name="T29" fmla="*/ 256 h 511"/>
                <a:gd name="T30" fmla="*/ 473 w 593"/>
                <a:gd name="T31" fmla="*/ 298 h 511"/>
                <a:gd name="T32" fmla="*/ 409 w 593"/>
                <a:gd name="T33" fmla="*/ 298 h 511"/>
                <a:gd name="T34" fmla="*/ 409 w 593"/>
                <a:gd name="T35" fmla="*/ 256 h 511"/>
                <a:gd name="T36" fmla="*/ 182 w 593"/>
                <a:gd name="T37" fmla="*/ 256 h 511"/>
                <a:gd name="T38" fmla="*/ 182 w 593"/>
                <a:gd name="T39" fmla="*/ 298 h 511"/>
                <a:gd name="T40" fmla="*/ 118 w 593"/>
                <a:gd name="T41" fmla="*/ 298 h 511"/>
                <a:gd name="T42" fmla="*/ 118 w 593"/>
                <a:gd name="T43" fmla="*/ 256 h 511"/>
                <a:gd name="T44" fmla="*/ 0 w 593"/>
                <a:gd name="T45" fmla="*/ 256 h 511"/>
                <a:gd name="T46" fmla="*/ 0 w 593"/>
                <a:gd name="T47" fmla="*/ 447 h 511"/>
                <a:gd name="T48" fmla="*/ 64 w 593"/>
                <a:gd name="T49" fmla="*/ 510 h 511"/>
                <a:gd name="T50" fmla="*/ 526 w 593"/>
                <a:gd name="T51" fmla="*/ 510 h 511"/>
                <a:gd name="T52" fmla="*/ 589 w 593"/>
                <a:gd name="T53" fmla="*/ 447 h 511"/>
                <a:gd name="T54" fmla="*/ 589 w 593"/>
                <a:gd name="T55" fmla="*/ 256 h 511"/>
                <a:gd name="T56" fmla="*/ 473 w 593"/>
                <a:gd name="T57" fmla="*/ 256 h 511"/>
                <a:gd name="T58" fmla="*/ 3 w 593"/>
                <a:gd name="T59" fmla="*/ 227 h 511"/>
                <a:gd name="T60" fmla="*/ 3 w 593"/>
                <a:gd name="T61" fmla="*/ 198 h 511"/>
                <a:gd name="T62" fmla="*/ 66 w 593"/>
                <a:gd name="T63" fmla="*/ 134 h 511"/>
                <a:gd name="T64" fmla="*/ 529 w 593"/>
                <a:gd name="T65" fmla="*/ 134 h 511"/>
                <a:gd name="T66" fmla="*/ 592 w 593"/>
                <a:gd name="T67" fmla="*/ 198 h 511"/>
                <a:gd name="T68" fmla="*/ 592 w 593"/>
                <a:gd name="T69" fmla="*/ 227 h 511"/>
                <a:gd name="T70" fmla="*/ 476 w 593"/>
                <a:gd name="T71" fmla="*/ 227 h 511"/>
                <a:gd name="T72" fmla="*/ 476 w 593"/>
                <a:gd name="T73" fmla="*/ 203 h 511"/>
                <a:gd name="T74" fmla="*/ 412 w 593"/>
                <a:gd name="T75" fmla="*/ 203 h 511"/>
                <a:gd name="T76" fmla="*/ 412 w 593"/>
                <a:gd name="T77" fmla="*/ 227 h 511"/>
                <a:gd name="T78" fmla="*/ 184 w 593"/>
                <a:gd name="T79" fmla="*/ 227 h 511"/>
                <a:gd name="T80" fmla="*/ 184 w 593"/>
                <a:gd name="T81" fmla="*/ 203 h 511"/>
                <a:gd name="T82" fmla="*/ 121 w 593"/>
                <a:gd name="T83" fmla="*/ 203 h 511"/>
                <a:gd name="T84" fmla="*/ 121 w 593"/>
                <a:gd name="T85" fmla="*/ 227 h 511"/>
                <a:gd name="T86" fmla="*/ 3 w 593"/>
                <a:gd name="T87" fmla="*/ 22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511">
                  <a:moveTo>
                    <a:pt x="431" y="85"/>
                  </a:moveTo>
                  <a:cubicBezTo>
                    <a:pt x="431" y="37"/>
                    <a:pt x="394" y="0"/>
                    <a:pt x="346" y="0"/>
                  </a:cubicBezTo>
                  <a:lnTo>
                    <a:pt x="248" y="0"/>
                  </a:lnTo>
                  <a:cubicBezTo>
                    <a:pt x="200" y="0"/>
                    <a:pt x="163" y="37"/>
                    <a:pt x="163" y="85"/>
                  </a:cubicBezTo>
                  <a:lnTo>
                    <a:pt x="163" y="113"/>
                  </a:lnTo>
                  <a:lnTo>
                    <a:pt x="206" y="113"/>
                  </a:lnTo>
                  <a:lnTo>
                    <a:pt x="206" y="85"/>
                  </a:lnTo>
                  <a:cubicBezTo>
                    <a:pt x="206" y="61"/>
                    <a:pt x="224" y="42"/>
                    <a:pt x="248" y="42"/>
                  </a:cubicBezTo>
                  <a:lnTo>
                    <a:pt x="349" y="42"/>
                  </a:lnTo>
                  <a:cubicBezTo>
                    <a:pt x="372" y="42"/>
                    <a:pt x="391" y="61"/>
                    <a:pt x="391" y="85"/>
                  </a:cubicBezTo>
                  <a:lnTo>
                    <a:pt x="391" y="113"/>
                  </a:lnTo>
                  <a:lnTo>
                    <a:pt x="433" y="113"/>
                  </a:lnTo>
                  <a:lnTo>
                    <a:pt x="433" y="85"/>
                  </a:lnTo>
                  <a:lnTo>
                    <a:pt x="431" y="85"/>
                  </a:lnTo>
                  <a:close/>
                  <a:moveTo>
                    <a:pt x="473" y="256"/>
                  </a:moveTo>
                  <a:lnTo>
                    <a:pt x="473" y="298"/>
                  </a:lnTo>
                  <a:lnTo>
                    <a:pt x="409" y="298"/>
                  </a:lnTo>
                  <a:lnTo>
                    <a:pt x="409" y="256"/>
                  </a:lnTo>
                  <a:lnTo>
                    <a:pt x="182" y="256"/>
                  </a:lnTo>
                  <a:lnTo>
                    <a:pt x="182" y="298"/>
                  </a:lnTo>
                  <a:lnTo>
                    <a:pt x="118" y="298"/>
                  </a:lnTo>
                  <a:lnTo>
                    <a:pt x="118" y="256"/>
                  </a:lnTo>
                  <a:lnTo>
                    <a:pt x="0" y="256"/>
                  </a:lnTo>
                  <a:lnTo>
                    <a:pt x="0" y="447"/>
                  </a:lnTo>
                  <a:cubicBezTo>
                    <a:pt x="0" y="481"/>
                    <a:pt x="29" y="510"/>
                    <a:pt x="64" y="510"/>
                  </a:cubicBezTo>
                  <a:lnTo>
                    <a:pt x="526" y="510"/>
                  </a:lnTo>
                  <a:cubicBezTo>
                    <a:pt x="560" y="510"/>
                    <a:pt x="589" y="481"/>
                    <a:pt x="589" y="447"/>
                  </a:cubicBezTo>
                  <a:lnTo>
                    <a:pt x="589" y="256"/>
                  </a:lnTo>
                  <a:lnTo>
                    <a:pt x="473" y="256"/>
                  </a:lnTo>
                  <a:close/>
                  <a:moveTo>
                    <a:pt x="3" y="227"/>
                  </a:moveTo>
                  <a:lnTo>
                    <a:pt x="3" y="198"/>
                  </a:lnTo>
                  <a:cubicBezTo>
                    <a:pt x="3" y="163"/>
                    <a:pt x="32" y="134"/>
                    <a:pt x="66" y="134"/>
                  </a:cubicBezTo>
                  <a:lnTo>
                    <a:pt x="529" y="134"/>
                  </a:lnTo>
                  <a:cubicBezTo>
                    <a:pt x="563" y="134"/>
                    <a:pt x="592" y="163"/>
                    <a:pt x="592" y="198"/>
                  </a:cubicBezTo>
                  <a:lnTo>
                    <a:pt x="592" y="227"/>
                  </a:lnTo>
                  <a:lnTo>
                    <a:pt x="476" y="227"/>
                  </a:lnTo>
                  <a:lnTo>
                    <a:pt x="476" y="203"/>
                  </a:lnTo>
                  <a:lnTo>
                    <a:pt x="412" y="203"/>
                  </a:lnTo>
                  <a:lnTo>
                    <a:pt x="412" y="227"/>
                  </a:lnTo>
                  <a:lnTo>
                    <a:pt x="184" y="227"/>
                  </a:lnTo>
                  <a:lnTo>
                    <a:pt x="184" y="203"/>
                  </a:lnTo>
                  <a:lnTo>
                    <a:pt x="121" y="203"/>
                  </a:lnTo>
                  <a:lnTo>
                    <a:pt x="121" y="227"/>
                  </a:lnTo>
                  <a:lnTo>
                    <a:pt x="3" y="227"/>
                  </a:lnTo>
                  <a:close/>
                </a:path>
              </a:pathLst>
            </a:custGeom>
            <a:solidFill>
              <a:srgbClr val="5C2C91"/>
            </a:solidFill>
            <a:ln>
              <a:noFill/>
            </a:ln>
            <a:effectLst/>
            <a:extLst/>
          </p:spPr>
          <p:txBody>
            <a:bodyPr wrap="none" anchor="ctr"/>
            <a:lstStyle/>
            <a:p>
              <a:pPr>
                <a:defRPr/>
              </a:pPr>
              <a:endParaRPr lang="en-US" dirty="0"/>
            </a:p>
          </p:txBody>
        </p:sp>
        <p:sp>
          <p:nvSpPr>
            <p:cNvPr id="22" name="Freeform 11"/>
            <p:cNvSpPr>
              <a:spLocks noChangeArrowheads="1"/>
            </p:cNvSpPr>
            <p:nvPr/>
          </p:nvSpPr>
          <p:spPr bwMode="auto">
            <a:xfrm>
              <a:off x="5467243" y="4681393"/>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a:solidFill>
                <a:srgbClr val="5C2C91"/>
              </a:solidFill>
              <a:bevel/>
              <a:headEnd/>
              <a:tailEnd/>
            </a:ln>
            <a:effectLst/>
            <a:extLst/>
          </p:spPr>
          <p:txBody>
            <a:bodyPr wrap="none" anchor="ctr"/>
            <a:lstStyle/>
            <a:p>
              <a:pPr>
                <a:defRPr/>
              </a:pPr>
              <a:endParaRPr lang="en-US" dirty="0"/>
            </a:p>
          </p:txBody>
        </p:sp>
        <p:sp>
          <p:nvSpPr>
            <p:cNvPr id="23" name="Text Box 12"/>
            <p:cNvSpPr txBox="1">
              <a:spLocks noChangeArrowheads="1"/>
            </p:cNvSpPr>
            <p:nvPr/>
          </p:nvSpPr>
          <p:spPr bwMode="auto">
            <a:xfrm>
              <a:off x="5758695" y="5186576"/>
              <a:ext cx="280657"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Leisure</a:t>
              </a:r>
              <a:endParaRPr lang="en-US" sz="600" dirty="0">
                <a:solidFill>
                  <a:srgbClr val="5C2C91"/>
                </a:solidFill>
                <a:latin typeface="'MyriadPro-Regular'" charset="0"/>
                <a:cs typeface="'MyriadPro-Regular'" charset="0"/>
              </a:endParaRPr>
            </a:p>
          </p:txBody>
        </p:sp>
        <p:sp>
          <p:nvSpPr>
            <p:cNvPr id="24" name="Freeform 14"/>
            <p:cNvSpPr>
              <a:spLocks noChangeArrowheads="1"/>
            </p:cNvSpPr>
            <p:nvPr/>
          </p:nvSpPr>
          <p:spPr bwMode="auto">
            <a:xfrm>
              <a:off x="5765171" y="4899442"/>
              <a:ext cx="272021" cy="269863"/>
            </a:xfrm>
            <a:custGeom>
              <a:avLst/>
              <a:gdLst>
                <a:gd name="T0" fmla="*/ 409 w 559"/>
                <a:gd name="T1" fmla="*/ 236 h 554"/>
                <a:gd name="T2" fmla="*/ 499 w 559"/>
                <a:gd name="T3" fmla="*/ 50 h 554"/>
                <a:gd name="T4" fmla="*/ 319 w 559"/>
                <a:gd name="T5" fmla="*/ 146 h 554"/>
                <a:gd name="T6" fmla="*/ 249 w 559"/>
                <a:gd name="T7" fmla="*/ 146 h 554"/>
                <a:gd name="T8" fmla="*/ 241 w 559"/>
                <a:gd name="T9" fmla="*/ 106 h 554"/>
                <a:gd name="T10" fmla="*/ 175 w 559"/>
                <a:gd name="T11" fmla="*/ 138 h 554"/>
                <a:gd name="T12" fmla="*/ 42 w 559"/>
                <a:gd name="T13" fmla="*/ 130 h 554"/>
                <a:gd name="T14" fmla="*/ 5 w 559"/>
                <a:gd name="T15" fmla="*/ 167 h 554"/>
                <a:gd name="T16" fmla="*/ 220 w 559"/>
                <a:gd name="T17" fmla="*/ 246 h 554"/>
                <a:gd name="T18" fmla="*/ 114 w 559"/>
                <a:gd name="T19" fmla="*/ 355 h 554"/>
                <a:gd name="T20" fmla="*/ 40 w 559"/>
                <a:gd name="T21" fmla="*/ 355 h 554"/>
                <a:gd name="T22" fmla="*/ 0 w 559"/>
                <a:gd name="T23" fmla="*/ 397 h 554"/>
                <a:gd name="T24" fmla="*/ 124 w 559"/>
                <a:gd name="T25" fmla="*/ 428 h 554"/>
                <a:gd name="T26" fmla="*/ 156 w 559"/>
                <a:gd name="T27" fmla="*/ 553 h 554"/>
                <a:gd name="T28" fmla="*/ 198 w 559"/>
                <a:gd name="T29" fmla="*/ 513 h 554"/>
                <a:gd name="T30" fmla="*/ 198 w 559"/>
                <a:gd name="T31" fmla="*/ 439 h 554"/>
                <a:gd name="T32" fmla="*/ 306 w 559"/>
                <a:gd name="T33" fmla="*/ 334 h 554"/>
                <a:gd name="T34" fmla="*/ 385 w 559"/>
                <a:gd name="T35" fmla="*/ 547 h 554"/>
                <a:gd name="T36" fmla="*/ 423 w 559"/>
                <a:gd name="T37" fmla="*/ 510 h 554"/>
                <a:gd name="T38" fmla="*/ 415 w 559"/>
                <a:gd name="T39" fmla="*/ 379 h 554"/>
                <a:gd name="T40" fmla="*/ 446 w 559"/>
                <a:gd name="T41" fmla="*/ 313 h 554"/>
                <a:gd name="T42" fmla="*/ 409 w 559"/>
                <a:gd name="T43" fmla="*/ 307 h 554"/>
                <a:gd name="T44" fmla="*/ 409 w 559"/>
                <a:gd name="T45" fmla="*/ 23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9" h="554">
                  <a:moveTo>
                    <a:pt x="409" y="236"/>
                  </a:moveTo>
                  <a:cubicBezTo>
                    <a:pt x="409" y="236"/>
                    <a:pt x="558" y="101"/>
                    <a:pt x="499" y="50"/>
                  </a:cubicBezTo>
                  <a:cubicBezTo>
                    <a:pt x="449" y="0"/>
                    <a:pt x="319" y="146"/>
                    <a:pt x="319" y="146"/>
                  </a:cubicBezTo>
                  <a:cubicBezTo>
                    <a:pt x="319" y="146"/>
                    <a:pt x="280" y="148"/>
                    <a:pt x="249" y="146"/>
                  </a:cubicBezTo>
                  <a:cubicBezTo>
                    <a:pt x="251" y="140"/>
                    <a:pt x="262" y="117"/>
                    <a:pt x="241" y="106"/>
                  </a:cubicBezTo>
                  <a:cubicBezTo>
                    <a:pt x="212" y="95"/>
                    <a:pt x="201" y="109"/>
                    <a:pt x="175" y="138"/>
                  </a:cubicBezTo>
                  <a:lnTo>
                    <a:pt x="42" y="130"/>
                  </a:lnTo>
                  <a:lnTo>
                    <a:pt x="5" y="167"/>
                  </a:lnTo>
                  <a:lnTo>
                    <a:pt x="220" y="246"/>
                  </a:lnTo>
                  <a:lnTo>
                    <a:pt x="114" y="355"/>
                  </a:lnTo>
                  <a:lnTo>
                    <a:pt x="40" y="355"/>
                  </a:lnTo>
                  <a:lnTo>
                    <a:pt x="0" y="397"/>
                  </a:lnTo>
                  <a:lnTo>
                    <a:pt x="124" y="428"/>
                  </a:lnTo>
                  <a:lnTo>
                    <a:pt x="156" y="553"/>
                  </a:lnTo>
                  <a:lnTo>
                    <a:pt x="198" y="513"/>
                  </a:lnTo>
                  <a:lnTo>
                    <a:pt x="198" y="439"/>
                  </a:lnTo>
                  <a:lnTo>
                    <a:pt x="306" y="334"/>
                  </a:lnTo>
                  <a:lnTo>
                    <a:pt x="385" y="547"/>
                  </a:lnTo>
                  <a:lnTo>
                    <a:pt x="423" y="510"/>
                  </a:lnTo>
                  <a:lnTo>
                    <a:pt x="415" y="379"/>
                  </a:lnTo>
                  <a:cubicBezTo>
                    <a:pt x="446" y="352"/>
                    <a:pt x="457" y="342"/>
                    <a:pt x="446" y="313"/>
                  </a:cubicBezTo>
                  <a:cubicBezTo>
                    <a:pt x="436" y="294"/>
                    <a:pt x="415" y="305"/>
                    <a:pt x="409" y="307"/>
                  </a:cubicBezTo>
                  <a:cubicBezTo>
                    <a:pt x="407" y="276"/>
                    <a:pt x="409" y="236"/>
                    <a:pt x="409" y="236"/>
                  </a:cubicBezTo>
                </a:path>
              </a:pathLst>
            </a:custGeom>
            <a:solidFill>
              <a:srgbClr val="5C2C91"/>
            </a:solidFill>
            <a:ln>
              <a:noFill/>
            </a:ln>
            <a:effectLst/>
            <a:extLst/>
          </p:spPr>
          <p:txBody>
            <a:bodyPr wrap="none" anchor="ctr"/>
            <a:lstStyle/>
            <a:p>
              <a:pPr>
                <a:defRPr/>
              </a:pPr>
              <a:endParaRPr lang="en-US" dirty="0"/>
            </a:p>
          </p:txBody>
        </p:sp>
        <p:sp>
          <p:nvSpPr>
            <p:cNvPr id="25" name="Freeform 29"/>
            <p:cNvSpPr>
              <a:spLocks noChangeArrowheads="1"/>
            </p:cNvSpPr>
            <p:nvPr/>
          </p:nvSpPr>
          <p:spPr bwMode="auto">
            <a:xfrm>
              <a:off x="5466015" y="2999232"/>
              <a:ext cx="849676" cy="849675"/>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chemeClr val="accent2"/>
            </a:solidFill>
            <a:ln w="28575" cap="flat" cmpd="sng">
              <a:solidFill>
                <a:srgbClr val="5C2C91"/>
              </a:solidFill>
              <a:bevel/>
              <a:headEnd/>
              <a:tailEnd/>
            </a:ln>
            <a:effectLst/>
            <a:extLst/>
          </p:spPr>
          <p:txBody>
            <a:bodyPr wrap="none" anchor="ctr"/>
            <a:lstStyle/>
            <a:p>
              <a:pPr>
                <a:defRPr/>
              </a:pPr>
              <a:endParaRPr lang="en-US" dirty="0"/>
            </a:p>
          </p:txBody>
        </p:sp>
        <p:sp>
          <p:nvSpPr>
            <p:cNvPr id="26" name="Text Box 31"/>
            <p:cNvSpPr txBox="1">
              <a:spLocks noChangeArrowheads="1"/>
            </p:cNvSpPr>
            <p:nvPr/>
          </p:nvSpPr>
          <p:spPr bwMode="auto">
            <a:xfrm>
              <a:off x="5773023" y="3498659"/>
              <a:ext cx="244309"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Family</a:t>
              </a:r>
              <a:endParaRPr lang="en-US" sz="600" dirty="0">
                <a:solidFill>
                  <a:srgbClr val="5C2C91"/>
                </a:solidFill>
                <a:latin typeface="'MyriadPro-Regular'" charset="0"/>
                <a:cs typeface="'MyriadPro-Regular'" charset="0"/>
              </a:endParaRPr>
            </a:p>
          </p:txBody>
        </p:sp>
        <p:sp>
          <p:nvSpPr>
            <p:cNvPr id="27" name="Freeform 26"/>
            <p:cNvSpPr>
              <a:spLocks noChangeArrowheads="1"/>
            </p:cNvSpPr>
            <p:nvPr/>
          </p:nvSpPr>
          <p:spPr bwMode="auto">
            <a:xfrm>
              <a:off x="5757888" y="3241379"/>
              <a:ext cx="255119" cy="233498"/>
            </a:xfrm>
            <a:custGeom>
              <a:avLst/>
              <a:gdLst>
                <a:gd name="T0" fmla="*/ 452 w 524"/>
                <a:gd name="T1" fmla="*/ 415 h 482"/>
                <a:gd name="T2" fmla="*/ 452 w 524"/>
                <a:gd name="T3" fmla="*/ 481 h 482"/>
                <a:gd name="T4" fmla="*/ 523 w 524"/>
                <a:gd name="T5" fmla="*/ 481 h 482"/>
                <a:gd name="T6" fmla="*/ 523 w 524"/>
                <a:gd name="T7" fmla="*/ 292 h 482"/>
                <a:gd name="T8" fmla="*/ 489 w 524"/>
                <a:gd name="T9" fmla="*/ 257 h 482"/>
                <a:gd name="T10" fmla="*/ 409 w 524"/>
                <a:gd name="T11" fmla="*/ 257 h 482"/>
                <a:gd name="T12" fmla="*/ 423 w 524"/>
                <a:gd name="T13" fmla="*/ 302 h 482"/>
                <a:gd name="T14" fmla="*/ 401 w 524"/>
                <a:gd name="T15" fmla="*/ 353 h 482"/>
                <a:gd name="T16" fmla="*/ 452 w 524"/>
                <a:gd name="T17" fmla="*/ 415 h 482"/>
                <a:gd name="T18" fmla="*/ 306 w 524"/>
                <a:gd name="T19" fmla="*/ 381 h 482"/>
                <a:gd name="T20" fmla="*/ 273 w 524"/>
                <a:gd name="T21" fmla="*/ 415 h 482"/>
                <a:gd name="T22" fmla="*/ 273 w 524"/>
                <a:gd name="T23" fmla="*/ 481 h 482"/>
                <a:gd name="T24" fmla="*/ 420 w 524"/>
                <a:gd name="T25" fmla="*/ 481 h 482"/>
                <a:gd name="T26" fmla="*/ 420 w 524"/>
                <a:gd name="T27" fmla="*/ 415 h 482"/>
                <a:gd name="T28" fmla="*/ 386 w 524"/>
                <a:gd name="T29" fmla="*/ 381 h 482"/>
                <a:gd name="T30" fmla="*/ 306 w 524"/>
                <a:gd name="T31" fmla="*/ 381 h 482"/>
                <a:gd name="T32" fmla="*/ 183 w 524"/>
                <a:gd name="T33" fmla="*/ 313 h 482"/>
                <a:gd name="T34" fmla="*/ 146 w 524"/>
                <a:gd name="T35" fmla="*/ 350 h 482"/>
                <a:gd name="T36" fmla="*/ 146 w 524"/>
                <a:gd name="T37" fmla="*/ 481 h 482"/>
                <a:gd name="T38" fmla="*/ 241 w 524"/>
                <a:gd name="T39" fmla="*/ 481 h 482"/>
                <a:gd name="T40" fmla="*/ 241 w 524"/>
                <a:gd name="T41" fmla="*/ 415 h 482"/>
                <a:gd name="T42" fmla="*/ 285 w 524"/>
                <a:gd name="T43" fmla="*/ 353 h 482"/>
                <a:gd name="T44" fmla="*/ 270 w 524"/>
                <a:gd name="T45" fmla="*/ 313 h 482"/>
                <a:gd name="T46" fmla="*/ 267 w 524"/>
                <a:gd name="T47" fmla="*/ 313 h 482"/>
                <a:gd name="T48" fmla="*/ 183 w 524"/>
                <a:gd name="T49" fmla="*/ 313 h 482"/>
                <a:gd name="T50" fmla="*/ 53 w 524"/>
                <a:gd name="T51" fmla="*/ 210 h 482"/>
                <a:gd name="T52" fmla="*/ 0 w 524"/>
                <a:gd name="T53" fmla="*/ 263 h 482"/>
                <a:gd name="T54" fmla="*/ 0 w 524"/>
                <a:gd name="T55" fmla="*/ 481 h 482"/>
                <a:gd name="T56" fmla="*/ 114 w 524"/>
                <a:gd name="T57" fmla="*/ 481 h 482"/>
                <a:gd name="T58" fmla="*/ 114 w 524"/>
                <a:gd name="T59" fmla="*/ 350 h 482"/>
                <a:gd name="T60" fmla="*/ 188 w 524"/>
                <a:gd name="T61" fmla="*/ 281 h 482"/>
                <a:gd name="T62" fmla="*/ 148 w 524"/>
                <a:gd name="T63" fmla="*/ 210 h 482"/>
                <a:gd name="T64" fmla="*/ 53 w 524"/>
                <a:gd name="T65" fmla="*/ 210 h 482"/>
                <a:gd name="T66" fmla="*/ 401 w 524"/>
                <a:gd name="T67" fmla="*/ 302 h 482"/>
                <a:gd name="T68" fmla="*/ 351 w 524"/>
                <a:gd name="T69" fmla="*/ 252 h 482"/>
                <a:gd name="T70" fmla="*/ 301 w 524"/>
                <a:gd name="T71" fmla="*/ 302 h 482"/>
                <a:gd name="T72" fmla="*/ 351 w 524"/>
                <a:gd name="T73" fmla="*/ 353 h 482"/>
                <a:gd name="T74" fmla="*/ 401 w 524"/>
                <a:gd name="T75" fmla="*/ 302 h 482"/>
                <a:gd name="T76" fmla="*/ 230 w 524"/>
                <a:gd name="T77" fmla="*/ 90 h 482"/>
                <a:gd name="T78" fmla="*/ 140 w 524"/>
                <a:gd name="T79" fmla="*/ 0 h 482"/>
                <a:gd name="T80" fmla="*/ 50 w 524"/>
                <a:gd name="T81" fmla="*/ 90 h 482"/>
                <a:gd name="T82" fmla="*/ 140 w 524"/>
                <a:gd name="T83" fmla="*/ 180 h 482"/>
                <a:gd name="T84" fmla="*/ 154 w 524"/>
                <a:gd name="T85" fmla="*/ 180 h 482"/>
                <a:gd name="T86" fmla="*/ 225 w 524"/>
                <a:gd name="T87" fmla="*/ 117 h 482"/>
                <a:gd name="T88" fmla="*/ 230 w 524"/>
                <a:gd name="T89" fmla="*/ 90 h 482"/>
                <a:gd name="T90" fmla="*/ 309 w 524"/>
                <a:gd name="T91" fmla="*/ 212 h 482"/>
                <a:gd name="T92" fmla="*/ 244 w 524"/>
                <a:gd name="T93" fmla="*/ 146 h 482"/>
                <a:gd name="T94" fmla="*/ 177 w 524"/>
                <a:gd name="T95" fmla="*/ 212 h 482"/>
                <a:gd name="T96" fmla="*/ 244 w 524"/>
                <a:gd name="T97" fmla="*/ 278 h 482"/>
                <a:gd name="T98" fmla="*/ 309 w 524"/>
                <a:gd name="T99" fmla="*/ 212 h 482"/>
                <a:gd name="T100" fmla="*/ 401 w 524"/>
                <a:gd name="T101" fmla="*/ 67 h 482"/>
                <a:gd name="T102" fmla="*/ 486 w 524"/>
                <a:gd name="T103" fmla="*/ 151 h 482"/>
                <a:gd name="T104" fmla="*/ 401 w 524"/>
                <a:gd name="T105" fmla="*/ 236 h 482"/>
                <a:gd name="T106" fmla="*/ 317 w 524"/>
                <a:gd name="T107" fmla="*/ 151 h 482"/>
                <a:gd name="T108" fmla="*/ 401 w 524"/>
                <a:gd name="T109" fmla="*/ 6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482">
                  <a:moveTo>
                    <a:pt x="452" y="415"/>
                  </a:moveTo>
                  <a:lnTo>
                    <a:pt x="452" y="481"/>
                  </a:lnTo>
                  <a:lnTo>
                    <a:pt x="523" y="481"/>
                  </a:lnTo>
                  <a:lnTo>
                    <a:pt x="523" y="292"/>
                  </a:lnTo>
                  <a:cubicBezTo>
                    <a:pt x="523" y="273"/>
                    <a:pt x="507" y="257"/>
                    <a:pt x="489" y="257"/>
                  </a:cubicBezTo>
                  <a:lnTo>
                    <a:pt x="409" y="257"/>
                  </a:lnTo>
                  <a:cubicBezTo>
                    <a:pt x="415" y="268"/>
                    <a:pt x="423" y="281"/>
                    <a:pt x="423" y="302"/>
                  </a:cubicBezTo>
                  <a:cubicBezTo>
                    <a:pt x="423" y="321"/>
                    <a:pt x="415" y="337"/>
                    <a:pt x="401" y="353"/>
                  </a:cubicBezTo>
                  <a:cubicBezTo>
                    <a:pt x="425" y="363"/>
                    <a:pt x="452" y="389"/>
                    <a:pt x="452" y="415"/>
                  </a:cubicBezTo>
                  <a:close/>
                  <a:moveTo>
                    <a:pt x="306" y="381"/>
                  </a:moveTo>
                  <a:cubicBezTo>
                    <a:pt x="288" y="381"/>
                    <a:pt x="273" y="397"/>
                    <a:pt x="273" y="415"/>
                  </a:cubicBezTo>
                  <a:lnTo>
                    <a:pt x="273" y="481"/>
                  </a:lnTo>
                  <a:lnTo>
                    <a:pt x="420" y="481"/>
                  </a:lnTo>
                  <a:lnTo>
                    <a:pt x="420" y="415"/>
                  </a:lnTo>
                  <a:cubicBezTo>
                    <a:pt x="420" y="397"/>
                    <a:pt x="404" y="381"/>
                    <a:pt x="386" y="381"/>
                  </a:cubicBezTo>
                  <a:lnTo>
                    <a:pt x="306" y="381"/>
                  </a:lnTo>
                  <a:close/>
                  <a:moveTo>
                    <a:pt x="183" y="313"/>
                  </a:moveTo>
                  <a:cubicBezTo>
                    <a:pt x="161" y="313"/>
                    <a:pt x="146" y="329"/>
                    <a:pt x="146" y="350"/>
                  </a:cubicBezTo>
                  <a:lnTo>
                    <a:pt x="146" y="481"/>
                  </a:lnTo>
                  <a:lnTo>
                    <a:pt x="241" y="481"/>
                  </a:lnTo>
                  <a:lnTo>
                    <a:pt x="241" y="415"/>
                  </a:lnTo>
                  <a:cubicBezTo>
                    <a:pt x="241" y="386"/>
                    <a:pt x="259" y="361"/>
                    <a:pt x="285" y="353"/>
                  </a:cubicBezTo>
                  <a:cubicBezTo>
                    <a:pt x="278" y="342"/>
                    <a:pt x="270" y="326"/>
                    <a:pt x="270" y="313"/>
                  </a:cubicBezTo>
                  <a:lnTo>
                    <a:pt x="267" y="313"/>
                  </a:lnTo>
                  <a:lnTo>
                    <a:pt x="183" y="313"/>
                  </a:lnTo>
                  <a:close/>
                  <a:moveTo>
                    <a:pt x="53" y="210"/>
                  </a:moveTo>
                  <a:cubicBezTo>
                    <a:pt x="24" y="210"/>
                    <a:pt x="0" y="233"/>
                    <a:pt x="0" y="263"/>
                  </a:cubicBezTo>
                  <a:lnTo>
                    <a:pt x="0" y="481"/>
                  </a:lnTo>
                  <a:lnTo>
                    <a:pt x="114" y="481"/>
                  </a:lnTo>
                  <a:lnTo>
                    <a:pt x="114" y="350"/>
                  </a:lnTo>
                  <a:cubicBezTo>
                    <a:pt x="114" y="316"/>
                    <a:pt x="140" y="281"/>
                    <a:pt x="188" y="281"/>
                  </a:cubicBezTo>
                  <a:cubicBezTo>
                    <a:pt x="164" y="265"/>
                    <a:pt x="148" y="241"/>
                    <a:pt x="148" y="210"/>
                  </a:cubicBezTo>
                  <a:lnTo>
                    <a:pt x="53" y="210"/>
                  </a:lnTo>
                  <a:close/>
                  <a:moveTo>
                    <a:pt x="401" y="302"/>
                  </a:moveTo>
                  <a:cubicBezTo>
                    <a:pt x="401" y="275"/>
                    <a:pt x="378" y="252"/>
                    <a:pt x="351" y="252"/>
                  </a:cubicBezTo>
                  <a:cubicBezTo>
                    <a:pt x="325" y="252"/>
                    <a:pt x="301" y="275"/>
                    <a:pt x="301" y="302"/>
                  </a:cubicBezTo>
                  <a:cubicBezTo>
                    <a:pt x="301" y="328"/>
                    <a:pt x="322" y="353"/>
                    <a:pt x="351" y="353"/>
                  </a:cubicBezTo>
                  <a:cubicBezTo>
                    <a:pt x="378" y="353"/>
                    <a:pt x="401" y="328"/>
                    <a:pt x="401" y="302"/>
                  </a:cubicBezTo>
                  <a:close/>
                  <a:moveTo>
                    <a:pt x="230" y="90"/>
                  </a:moveTo>
                  <a:cubicBezTo>
                    <a:pt x="230" y="40"/>
                    <a:pt x="190" y="0"/>
                    <a:pt x="140" y="0"/>
                  </a:cubicBezTo>
                  <a:cubicBezTo>
                    <a:pt x="89" y="0"/>
                    <a:pt x="50" y="39"/>
                    <a:pt x="50" y="90"/>
                  </a:cubicBezTo>
                  <a:cubicBezTo>
                    <a:pt x="50" y="140"/>
                    <a:pt x="90" y="180"/>
                    <a:pt x="140" y="180"/>
                  </a:cubicBezTo>
                  <a:lnTo>
                    <a:pt x="154" y="180"/>
                  </a:lnTo>
                  <a:cubicBezTo>
                    <a:pt x="161" y="149"/>
                    <a:pt x="191" y="125"/>
                    <a:pt x="225" y="117"/>
                  </a:cubicBezTo>
                  <a:cubicBezTo>
                    <a:pt x="228" y="109"/>
                    <a:pt x="230" y="98"/>
                    <a:pt x="230" y="90"/>
                  </a:cubicBezTo>
                  <a:close/>
                  <a:moveTo>
                    <a:pt x="309" y="212"/>
                  </a:moveTo>
                  <a:cubicBezTo>
                    <a:pt x="309" y="175"/>
                    <a:pt x="280" y="146"/>
                    <a:pt x="244" y="146"/>
                  </a:cubicBezTo>
                  <a:cubicBezTo>
                    <a:pt x="207" y="146"/>
                    <a:pt x="177" y="175"/>
                    <a:pt x="177" y="212"/>
                  </a:cubicBezTo>
                  <a:cubicBezTo>
                    <a:pt x="177" y="249"/>
                    <a:pt x="207" y="278"/>
                    <a:pt x="244" y="278"/>
                  </a:cubicBezTo>
                  <a:cubicBezTo>
                    <a:pt x="280" y="278"/>
                    <a:pt x="309" y="249"/>
                    <a:pt x="309" y="212"/>
                  </a:cubicBezTo>
                  <a:close/>
                  <a:moveTo>
                    <a:pt x="401" y="67"/>
                  </a:moveTo>
                  <a:cubicBezTo>
                    <a:pt x="449" y="67"/>
                    <a:pt x="486" y="103"/>
                    <a:pt x="486" y="151"/>
                  </a:cubicBezTo>
                  <a:cubicBezTo>
                    <a:pt x="486" y="198"/>
                    <a:pt x="449" y="236"/>
                    <a:pt x="401" y="236"/>
                  </a:cubicBezTo>
                  <a:cubicBezTo>
                    <a:pt x="354" y="239"/>
                    <a:pt x="317" y="198"/>
                    <a:pt x="317" y="151"/>
                  </a:cubicBezTo>
                  <a:cubicBezTo>
                    <a:pt x="317" y="103"/>
                    <a:pt x="354" y="67"/>
                    <a:pt x="401" y="67"/>
                  </a:cubicBezTo>
                  <a:close/>
                </a:path>
              </a:pathLst>
            </a:custGeom>
            <a:solidFill>
              <a:srgbClr val="5C2C91"/>
            </a:solidFill>
            <a:ln>
              <a:noFill/>
            </a:ln>
            <a:effectLst/>
            <a:extLst/>
          </p:spPr>
          <p:txBody>
            <a:bodyPr wrap="none" anchor="ctr"/>
            <a:lstStyle/>
            <a:p>
              <a:pPr>
                <a:defRPr/>
              </a:pPr>
              <a:endParaRPr lang="en-US" dirty="0"/>
            </a:p>
          </p:txBody>
        </p:sp>
        <p:grpSp>
          <p:nvGrpSpPr>
            <p:cNvPr id="28" name="Group 20"/>
            <p:cNvGrpSpPr>
              <a:grpSpLocks noChangeAspect="1"/>
            </p:cNvGrpSpPr>
            <p:nvPr/>
          </p:nvGrpSpPr>
          <p:grpSpPr bwMode="auto">
            <a:xfrm>
              <a:off x="4736592" y="3843996"/>
              <a:ext cx="848447" cy="848448"/>
              <a:chOff x="4896" y="1450"/>
              <a:chExt cx="393" cy="393"/>
            </a:xfrm>
          </p:grpSpPr>
          <p:sp>
            <p:nvSpPr>
              <p:cNvPr id="32" name="Freeform 21"/>
              <p:cNvSpPr>
                <a:spLocks noChangeArrowheads="1"/>
              </p:cNvSpPr>
              <p:nvPr/>
            </p:nvSpPr>
            <p:spPr bwMode="auto">
              <a:xfrm>
                <a:off x="4896" y="1450"/>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5C2D91"/>
              </a:solidFill>
              <a:ln w="38100" cap="flat" cmpd="sng">
                <a:solidFill>
                  <a:srgbClr val="5C2C9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3" name="Text Box 22"/>
              <p:cNvSpPr txBox="1">
                <a:spLocks noChangeArrowheads="1"/>
              </p:cNvSpPr>
              <p:nvPr/>
            </p:nvSpPr>
            <p:spPr bwMode="auto">
              <a:xfrm>
                <a:off x="5022" y="1690"/>
                <a:ext cx="138"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Health</a:t>
                </a:r>
                <a:endParaRPr lang="en-US" sz="600" dirty="0">
                  <a:solidFill>
                    <a:srgbClr val="FFFFFF"/>
                  </a:solidFill>
                  <a:latin typeface="'MyriadPro-Regular'" charset="0"/>
                  <a:cs typeface="'MyriadPro-Regular'" charset="0"/>
                </a:endParaRPr>
              </a:p>
            </p:txBody>
          </p:sp>
          <p:sp>
            <p:nvSpPr>
              <p:cNvPr id="34" name="Freeform 23"/>
              <p:cNvSpPr>
                <a:spLocks noChangeArrowheads="1"/>
              </p:cNvSpPr>
              <p:nvPr/>
            </p:nvSpPr>
            <p:spPr bwMode="auto">
              <a:xfrm>
                <a:off x="5026" y="1548"/>
                <a:ext cx="136" cy="124"/>
              </a:xfrm>
              <a:custGeom>
                <a:avLst/>
                <a:gdLst>
                  <a:gd name="T0" fmla="*/ 303 w 604"/>
                  <a:gd name="T1" fmla="*/ 549 h 550"/>
                  <a:gd name="T2" fmla="*/ 193 w 604"/>
                  <a:gd name="T3" fmla="*/ 457 h 550"/>
                  <a:gd name="T4" fmla="*/ 71 w 604"/>
                  <a:gd name="T5" fmla="*/ 349 h 550"/>
                  <a:gd name="T6" fmla="*/ 127 w 604"/>
                  <a:gd name="T7" fmla="*/ 349 h 550"/>
                  <a:gd name="T8" fmla="*/ 145 w 604"/>
                  <a:gd name="T9" fmla="*/ 331 h 550"/>
                  <a:gd name="T10" fmla="*/ 169 w 604"/>
                  <a:gd name="T11" fmla="*/ 243 h 550"/>
                  <a:gd name="T12" fmla="*/ 225 w 604"/>
                  <a:gd name="T13" fmla="*/ 446 h 550"/>
                  <a:gd name="T14" fmla="*/ 243 w 604"/>
                  <a:gd name="T15" fmla="*/ 462 h 550"/>
                  <a:gd name="T16" fmla="*/ 265 w 604"/>
                  <a:gd name="T17" fmla="*/ 446 h 550"/>
                  <a:gd name="T18" fmla="*/ 306 w 604"/>
                  <a:gd name="T19" fmla="*/ 286 h 550"/>
                  <a:gd name="T20" fmla="*/ 317 w 604"/>
                  <a:gd name="T21" fmla="*/ 325 h 550"/>
                  <a:gd name="T22" fmla="*/ 335 w 604"/>
                  <a:gd name="T23" fmla="*/ 349 h 550"/>
                  <a:gd name="T24" fmla="*/ 422 w 604"/>
                  <a:gd name="T25" fmla="*/ 349 h 550"/>
                  <a:gd name="T26" fmla="*/ 441 w 604"/>
                  <a:gd name="T27" fmla="*/ 328 h 550"/>
                  <a:gd name="T28" fmla="*/ 422 w 604"/>
                  <a:gd name="T29" fmla="*/ 307 h 550"/>
                  <a:gd name="T30" fmla="*/ 356 w 604"/>
                  <a:gd name="T31" fmla="*/ 307 h 550"/>
                  <a:gd name="T32" fmla="*/ 324 w 604"/>
                  <a:gd name="T33" fmla="*/ 206 h 550"/>
                  <a:gd name="T34" fmla="*/ 306 w 604"/>
                  <a:gd name="T35" fmla="*/ 190 h 550"/>
                  <a:gd name="T36" fmla="*/ 291 w 604"/>
                  <a:gd name="T37" fmla="*/ 206 h 550"/>
                  <a:gd name="T38" fmla="*/ 243 w 604"/>
                  <a:gd name="T39" fmla="*/ 370 h 550"/>
                  <a:gd name="T40" fmla="*/ 185 w 604"/>
                  <a:gd name="T41" fmla="*/ 156 h 550"/>
                  <a:gd name="T42" fmla="*/ 151 w 604"/>
                  <a:gd name="T43" fmla="*/ 158 h 550"/>
                  <a:gd name="T44" fmla="*/ 106 w 604"/>
                  <a:gd name="T45" fmla="*/ 309 h 550"/>
                  <a:gd name="T46" fmla="*/ 34 w 604"/>
                  <a:gd name="T47" fmla="*/ 309 h 550"/>
                  <a:gd name="T48" fmla="*/ 0 w 604"/>
                  <a:gd name="T49" fmla="*/ 217 h 550"/>
                  <a:gd name="T50" fmla="*/ 299 w 604"/>
                  <a:gd name="T51" fmla="*/ 156 h 550"/>
                  <a:gd name="T52" fmla="*/ 597 w 604"/>
                  <a:gd name="T53" fmla="*/ 217 h 550"/>
                  <a:gd name="T54" fmla="*/ 409 w 604"/>
                  <a:gd name="T55" fmla="*/ 457 h 550"/>
                  <a:gd name="T56" fmla="*/ 303 w 604"/>
                  <a:gd name="T57"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550">
                    <a:moveTo>
                      <a:pt x="303" y="549"/>
                    </a:moveTo>
                    <a:cubicBezTo>
                      <a:pt x="275" y="528"/>
                      <a:pt x="259" y="518"/>
                      <a:pt x="193" y="457"/>
                    </a:cubicBezTo>
                    <a:cubicBezTo>
                      <a:pt x="161" y="429"/>
                      <a:pt x="114" y="391"/>
                      <a:pt x="71" y="349"/>
                    </a:cubicBezTo>
                    <a:lnTo>
                      <a:pt x="127" y="349"/>
                    </a:lnTo>
                    <a:cubicBezTo>
                      <a:pt x="143" y="349"/>
                      <a:pt x="145" y="331"/>
                      <a:pt x="145" y="331"/>
                    </a:cubicBezTo>
                    <a:lnTo>
                      <a:pt x="169" y="243"/>
                    </a:lnTo>
                    <a:lnTo>
                      <a:pt x="225" y="446"/>
                    </a:lnTo>
                    <a:cubicBezTo>
                      <a:pt x="225" y="446"/>
                      <a:pt x="228" y="462"/>
                      <a:pt x="243" y="462"/>
                    </a:cubicBezTo>
                    <a:cubicBezTo>
                      <a:pt x="259" y="462"/>
                      <a:pt x="265" y="446"/>
                      <a:pt x="265" y="446"/>
                    </a:cubicBezTo>
                    <a:lnTo>
                      <a:pt x="306" y="286"/>
                    </a:lnTo>
                    <a:cubicBezTo>
                      <a:pt x="306" y="286"/>
                      <a:pt x="311" y="301"/>
                      <a:pt x="317" y="325"/>
                    </a:cubicBezTo>
                    <a:cubicBezTo>
                      <a:pt x="322" y="346"/>
                      <a:pt x="335" y="349"/>
                      <a:pt x="335" y="349"/>
                    </a:cubicBezTo>
                    <a:lnTo>
                      <a:pt x="422" y="349"/>
                    </a:lnTo>
                    <a:cubicBezTo>
                      <a:pt x="422" y="349"/>
                      <a:pt x="441" y="344"/>
                      <a:pt x="441" y="328"/>
                    </a:cubicBezTo>
                    <a:cubicBezTo>
                      <a:pt x="441" y="312"/>
                      <a:pt x="422" y="307"/>
                      <a:pt x="422" y="307"/>
                    </a:cubicBezTo>
                    <a:lnTo>
                      <a:pt x="356" y="307"/>
                    </a:lnTo>
                    <a:lnTo>
                      <a:pt x="324" y="206"/>
                    </a:lnTo>
                    <a:cubicBezTo>
                      <a:pt x="324" y="206"/>
                      <a:pt x="319" y="190"/>
                      <a:pt x="306" y="190"/>
                    </a:cubicBezTo>
                    <a:cubicBezTo>
                      <a:pt x="294" y="190"/>
                      <a:pt x="291" y="206"/>
                      <a:pt x="291" y="206"/>
                    </a:cubicBezTo>
                    <a:lnTo>
                      <a:pt x="243" y="370"/>
                    </a:lnTo>
                    <a:lnTo>
                      <a:pt x="185" y="156"/>
                    </a:lnTo>
                    <a:cubicBezTo>
                      <a:pt x="159" y="140"/>
                      <a:pt x="151" y="158"/>
                      <a:pt x="151" y="158"/>
                    </a:cubicBezTo>
                    <a:lnTo>
                      <a:pt x="106" y="309"/>
                    </a:lnTo>
                    <a:lnTo>
                      <a:pt x="34" y="309"/>
                    </a:lnTo>
                    <a:cubicBezTo>
                      <a:pt x="13" y="280"/>
                      <a:pt x="0" y="251"/>
                      <a:pt x="0" y="217"/>
                    </a:cubicBezTo>
                    <a:cubicBezTo>
                      <a:pt x="2" y="37"/>
                      <a:pt x="222" y="0"/>
                      <a:pt x="299" y="156"/>
                    </a:cubicBezTo>
                    <a:cubicBezTo>
                      <a:pt x="372" y="7"/>
                      <a:pt x="597" y="34"/>
                      <a:pt x="597" y="217"/>
                    </a:cubicBezTo>
                    <a:cubicBezTo>
                      <a:pt x="603" y="315"/>
                      <a:pt x="470" y="402"/>
                      <a:pt x="409" y="457"/>
                    </a:cubicBezTo>
                    <a:cubicBezTo>
                      <a:pt x="351" y="510"/>
                      <a:pt x="340" y="520"/>
                      <a:pt x="303" y="54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
          <p:nvSpPr>
            <p:cNvPr id="29" name="Freeform 25"/>
            <p:cNvSpPr>
              <a:spLocks noChangeArrowheads="1"/>
            </p:cNvSpPr>
            <p:nvPr/>
          </p:nvSpPr>
          <p:spPr bwMode="auto">
            <a:xfrm>
              <a:off x="6842648" y="4676482"/>
              <a:ext cx="848448" cy="849675"/>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cmpd="sng">
              <a:solidFill>
                <a:srgbClr val="5C2C91"/>
              </a:solidFill>
              <a:bevel/>
              <a:headEnd/>
              <a:tailEnd/>
            </a:ln>
            <a:effectLst/>
            <a:extLst/>
          </p:spPr>
          <p:txBody>
            <a:bodyPr wrap="none" anchor="ctr"/>
            <a:lstStyle/>
            <a:p>
              <a:pPr>
                <a:defRPr/>
              </a:pPr>
              <a:endParaRPr lang="en-US" dirty="0"/>
            </a:p>
          </p:txBody>
        </p:sp>
        <p:sp>
          <p:nvSpPr>
            <p:cNvPr id="30" name="Text Box 26"/>
            <p:cNvSpPr txBox="1">
              <a:spLocks noChangeArrowheads="1"/>
            </p:cNvSpPr>
            <p:nvPr/>
          </p:nvSpPr>
          <p:spPr bwMode="auto">
            <a:xfrm>
              <a:off x="7129782" y="5186719"/>
              <a:ext cx="274180"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Home</a:t>
              </a:r>
              <a:endParaRPr lang="en-US" sz="600" dirty="0">
                <a:solidFill>
                  <a:srgbClr val="5C2C91"/>
                </a:solidFill>
                <a:latin typeface="'MyriadPro-Regular'" charset="0"/>
                <a:cs typeface="'MyriadPro-Regular'" charset="0"/>
              </a:endParaRPr>
            </a:p>
          </p:txBody>
        </p:sp>
        <p:sp>
          <p:nvSpPr>
            <p:cNvPr id="31" name="Freeform 27"/>
            <p:cNvSpPr>
              <a:spLocks noChangeArrowheads="1"/>
            </p:cNvSpPr>
            <p:nvPr/>
          </p:nvSpPr>
          <p:spPr bwMode="auto">
            <a:xfrm>
              <a:off x="7123305" y="4922953"/>
              <a:ext cx="282816" cy="233498"/>
            </a:xfrm>
            <a:custGeom>
              <a:avLst/>
              <a:gdLst>
                <a:gd name="T0" fmla="*/ 555 w 583"/>
                <a:gd name="T1" fmla="*/ 317 h 482"/>
                <a:gd name="T2" fmla="*/ 539 w 583"/>
                <a:gd name="T3" fmla="*/ 312 h 482"/>
                <a:gd name="T4" fmla="*/ 289 w 583"/>
                <a:gd name="T5" fmla="*/ 61 h 482"/>
                <a:gd name="T6" fmla="*/ 37 w 583"/>
                <a:gd name="T7" fmla="*/ 312 h 482"/>
                <a:gd name="T8" fmla="*/ 8 w 583"/>
                <a:gd name="T9" fmla="*/ 312 h 482"/>
                <a:gd name="T10" fmla="*/ 8 w 583"/>
                <a:gd name="T11" fmla="*/ 283 h 482"/>
                <a:gd name="T12" fmla="*/ 273 w 583"/>
                <a:gd name="T13" fmla="*/ 18 h 482"/>
                <a:gd name="T14" fmla="*/ 302 w 583"/>
                <a:gd name="T15" fmla="*/ 18 h 482"/>
                <a:gd name="T16" fmla="*/ 418 w 583"/>
                <a:gd name="T17" fmla="*/ 135 h 482"/>
                <a:gd name="T18" fmla="*/ 418 w 583"/>
                <a:gd name="T19" fmla="*/ 31 h 482"/>
                <a:gd name="T20" fmla="*/ 449 w 583"/>
                <a:gd name="T21" fmla="*/ 0 h 482"/>
                <a:gd name="T22" fmla="*/ 481 w 583"/>
                <a:gd name="T23" fmla="*/ 31 h 482"/>
                <a:gd name="T24" fmla="*/ 481 w 583"/>
                <a:gd name="T25" fmla="*/ 177 h 482"/>
                <a:gd name="T26" fmla="*/ 476 w 583"/>
                <a:gd name="T27" fmla="*/ 193 h 482"/>
                <a:gd name="T28" fmla="*/ 566 w 583"/>
                <a:gd name="T29" fmla="*/ 283 h 482"/>
                <a:gd name="T30" fmla="*/ 571 w 583"/>
                <a:gd name="T31" fmla="*/ 312 h 482"/>
                <a:gd name="T32" fmla="*/ 555 w 583"/>
                <a:gd name="T33" fmla="*/ 317 h 482"/>
                <a:gd name="T34" fmla="*/ 357 w 583"/>
                <a:gd name="T35" fmla="*/ 436 h 482"/>
                <a:gd name="T36" fmla="*/ 335 w 583"/>
                <a:gd name="T37" fmla="*/ 457 h 482"/>
                <a:gd name="T38" fmla="*/ 249 w 583"/>
                <a:gd name="T39" fmla="*/ 457 h 482"/>
                <a:gd name="T40" fmla="*/ 228 w 583"/>
                <a:gd name="T41" fmla="*/ 436 h 482"/>
                <a:gd name="T42" fmla="*/ 228 w 583"/>
                <a:gd name="T43" fmla="*/ 325 h 482"/>
                <a:gd name="T44" fmla="*/ 249 w 583"/>
                <a:gd name="T45" fmla="*/ 304 h 482"/>
                <a:gd name="T46" fmla="*/ 335 w 583"/>
                <a:gd name="T47" fmla="*/ 304 h 482"/>
                <a:gd name="T48" fmla="*/ 357 w 583"/>
                <a:gd name="T49" fmla="*/ 325 h 482"/>
                <a:gd name="T50" fmla="*/ 357 w 583"/>
                <a:gd name="T51" fmla="*/ 436 h 482"/>
                <a:gd name="T52" fmla="*/ 297 w 583"/>
                <a:gd name="T53" fmla="*/ 100 h 482"/>
                <a:gd name="T54" fmla="*/ 53 w 583"/>
                <a:gd name="T55" fmla="*/ 336 h 482"/>
                <a:gd name="T56" fmla="*/ 53 w 583"/>
                <a:gd name="T57" fmla="*/ 417 h 482"/>
                <a:gd name="T58" fmla="*/ 117 w 583"/>
                <a:gd name="T59" fmla="*/ 481 h 482"/>
                <a:gd name="T60" fmla="*/ 468 w 583"/>
                <a:gd name="T61" fmla="*/ 481 h 482"/>
                <a:gd name="T62" fmla="*/ 531 w 583"/>
                <a:gd name="T63" fmla="*/ 417 h 482"/>
                <a:gd name="T64" fmla="*/ 531 w 583"/>
                <a:gd name="T65" fmla="*/ 336 h 482"/>
                <a:gd name="T66" fmla="*/ 297 w 583"/>
                <a:gd name="T67" fmla="*/ 1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 h="482">
                  <a:moveTo>
                    <a:pt x="555" y="317"/>
                  </a:moveTo>
                  <a:cubicBezTo>
                    <a:pt x="550" y="317"/>
                    <a:pt x="545" y="315"/>
                    <a:pt x="539" y="312"/>
                  </a:cubicBezTo>
                  <a:lnTo>
                    <a:pt x="289" y="61"/>
                  </a:lnTo>
                  <a:lnTo>
                    <a:pt x="37" y="312"/>
                  </a:lnTo>
                  <a:cubicBezTo>
                    <a:pt x="29" y="320"/>
                    <a:pt x="16" y="320"/>
                    <a:pt x="8" y="312"/>
                  </a:cubicBezTo>
                  <a:cubicBezTo>
                    <a:pt x="0" y="304"/>
                    <a:pt x="0" y="291"/>
                    <a:pt x="8" y="283"/>
                  </a:cubicBezTo>
                  <a:lnTo>
                    <a:pt x="273" y="18"/>
                  </a:lnTo>
                  <a:cubicBezTo>
                    <a:pt x="281" y="10"/>
                    <a:pt x="294" y="10"/>
                    <a:pt x="302" y="18"/>
                  </a:cubicBezTo>
                  <a:lnTo>
                    <a:pt x="418" y="135"/>
                  </a:lnTo>
                  <a:lnTo>
                    <a:pt x="418" y="31"/>
                  </a:lnTo>
                  <a:cubicBezTo>
                    <a:pt x="418" y="13"/>
                    <a:pt x="431" y="0"/>
                    <a:pt x="449" y="0"/>
                  </a:cubicBezTo>
                  <a:cubicBezTo>
                    <a:pt x="468" y="0"/>
                    <a:pt x="481" y="13"/>
                    <a:pt x="481" y="31"/>
                  </a:cubicBezTo>
                  <a:lnTo>
                    <a:pt x="481" y="177"/>
                  </a:lnTo>
                  <a:cubicBezTo>
                    <a:pt x="481" y="182"/>
                    <a:pt x="478" y="188"/>
                    <a:pt x="476" y="193"/>
                  </a:cubicBezTo>
                  <a:lnTo>
                    <a:pt x="566" y="283"/>
                  </a:lnTo>
                  <a:cubicBezTo>
                    <a:pt x="582" y="291"/>
                    <a:pt x="582" y="304"/>
                    <a:pt x="571" y="312"/>
                  </a:cubicBezTo>
                  <a:cubicBezTo>
                    <a:pt x="566" y="317"/>
                    <a:pt x="561" y="317"/>
                    <a:pt x="555" y="317"/>
                  </a:cubicBezTo>
                  <a:close/>
                  <a:moveTo>
                    <a:pt x="357" y="436"/>
                  </a:moveTo>
                  <a:cubicBezTo>
                    <a:pt x="357" y="446"/>
                    <a:pt x="346" y="457"/>
                    <a:pt x="335" y="457"/>
                  </a:cubicBezTo>
                  <a:lnTo>
                    <a:pt x="249" y="457"/>
                  </a:lnTo>
                  <a:cubicBezTo>
                    <a:pt x="238" y="457"/>
                    <a:pt x="228" y="446"/>
                    <a:pt x="228" y="436"/>
                  </a:cubicBezTo>
                  <a:lnTo>
                    <a:pt x="228" y="325"/>
                  </a:lnTo>
                  <a:cubicBezTo>
                    <a:pt x="228" y="315"/>
                    <a:pt x="238" y="304"/>
                    <a:pt x="249" y="304"/>
                  </a:cubicBezTo>
                  <a:lnTo>
                    <a:pt x="335" y="304"/>
                  </a:lnTo>
                  <a:cubicBezTo>
                    <a:pt x="346" y="304"/>
                    <a:pt x="357" y="315"/>
                    <a:pt x="357" y="325"/>
                  </a:cubicBezTo>
                  <a:lnTo>
                    <a:pt x="357" y="436"/>
                  </a:lnTo>
                  <a:close/>
                  <a:moveTo>
                    <a:pt x="297" y="100"/>
                  </a:moveTo>
                  <a:lnTo>
                    <a:pt x="53" y="336"/>
                  </a:lnTo>
                  <a:lnTo>
                    <a:pt x="53" y="417"/>
                  </a:lnTo>
                  <a:cubicBezTo>
                    <a:pt x="53" y="452"/>
                    <a:pt x="82" y="481"/>
                    <a:pt x="117" y="481"/>
                  </a:cubicBezTo>
                  <a:lnTo>
                    <a:pt x="468" y="481"/>
                  </a:lnTo>
                  <a:cubicBezTo>
                    <a:pt x="502" y="481"/>
                    <a:pt x="531" y="452"/>
                    <a:pt x="531" y="417"/>
                  </a:cubicBezTo>
                  <a:lnTo>
                    <a:pt x="531" y="336"/>
                  </a:lnTo>
                  <a:lnTo>
                    <a:pt x="297" y="100"/>
                  </a:lnTo>
                  <a:close/>
                </a:path>
              </a:pathLst>
            </a:custGeom>
            <a:solidFill>
              <a:srgbClr val="5C2C91"/>
            </a:solidFill>
            <a:ln>
              <a:noFill/>
            </a:ln>
            <a:effectLst/>
            <a:extLst/>
          </p:spPr>
          <p:txBody>
            <a:bodyPr wrap="none" anchor="ctr"/>
            <a:lstStyle/>
            <a:p>
              <a:pPr>
                <a:defRPr/>
              </a:pPr>
              <a:endParaRPr lang="en-US" dirty="0"/>
            </a:p>
          </p:txBody>
        </p:sp>
      </p:grpSp>
    </p:spTree>
    <p:extLst>
      <p:ext uri="{BB962C8B-B14F-4D97-AF65-F5344CB8AC3E}">
        <p14:creationId xmlns:p14="http://schemas.microsoft.com/office/powerpoint/2010/main" val="166791369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S_Text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5110" y="261599"/>
            <a:ext cx="8426605" cy="219044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title style</a:t>
            </a:r>
          </a:p>
        </p:txBody>
      </p:sp>
      <p:sp>
        <p:nvSpPr>
          <p:cNvPr id="9" name="Content Placeholder 8"/>
          <p:cNvSpPr>
            <a:spLocks noGrp="1"/>
          </p:cNvSpPr>
          <p:nvPr>
            <p:ph sz="quarter" idx="10"/>
          </p:nvPr>
        </p:nvSpPr>
        <p:spPr>
          <a:xfrm>
            <a:off x="384048" y="2395728"/>
            <a:ext cx="8437563" cy="36027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353506838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Tree>
    <p:extLst>
      <p:ext uri="{BB962C8B-B14F-4D97-AF65-F5344CB8AC3E}">
        <p14:creationId xmlns:p14="http://schemas.microsoft.com/office/powerpoint/2010/main" val="112388180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5" name="TextBox 4"/>
          <p:cNvSpPr txBox="1"/>
          <p:nvPr userDrawn="1"/>
        </p:nvSpPr>
        <p:spPr>
          <a:xfrm>
            <a:off x="457200" y="457200"/>
            <a:ext cx="8229600" cy="5349240"/>
          </a:xfrm>
          <a:prstGeom prst="rect">
            <a:avLst/>
          </a:prstGeom>
          <a:solidFill>
            <a:schemeClr val="bg1">
              <a:alpha val="80000"/>
            </a:schemeClr>
          </a:solidFill>
        </p:spPr>
        <p:txBody>
          <a:bodyPr wrap="square" lIns="457200" tIns="0" rIns="182880" bIns="0" rtlCol="0" anchor="ctr" anchorCtr="0">
            <a:noAutofit/>
          </a:bodyPr>
          <a:lstStyle/>
          <a:p>
            <a:pPr>
              <a:lnSpc>
                <a:spcPct val="90000"/>
              </a:lnSpc>
            </a:pPr>
            <a:r>
              <a:rPr lang="en-US" sz="4800" dirty="0">
                <a:solidFill>
                  <a:srgbClr val="012169"/>
                </a:solidFill>
                <a:latin typeface="+mn-lt"/>
              </a:rPr>
              <a:t>Alzheimer’s is </a:t>
            </a:r>
            <a:r>
              <a:rPr lang="en-US" sz="4800" smtClean="0">
                <a:solidFill>
                  <a:srgbClr val="012169"/>
                </a:solidFill>
                <a:latin typeface="+mn-lt"/>
              </a:rPr>
              <a:t>one of the </a:t>
            </a:r>
            <a:r>
              <a:rPr lang="en-US" sz="4800" dirty="0">
                <a:solidFill>
                  <a:srgbClr val="012169"/>
                </a:solidFill>
                <a:latin typeface="+mn-lt"/>
              </a:rPr>
              <a:t>most </a:t>
            </a:r>
            <a:r>
              <a:rPr lang="en-US" sz="4800">
                <a:solidFill>
                  <a:srgbClr val="012169"/>
                </a:solidFill>
                <a:latin typeface="+mn-lt"/>
              </a:rPr>
              <a:t>worrisome </a:t>
            </a:r>
            <a:r>
              <a:rPr lang="en-US" sz="4800" smtClean="0">
                <a:solidFill>
                  <a:srgbClr val="012169"/>
                </a:solidFill>
                <a:latin typeface="+mn-lt"/>
              </a:rPr>
              <a:t>diseases </a:t>
            </a:r>
            <a:r>
              <a:rPr lang="en-US" sz="4800" dirty="0">
                <a:solidFill>
                  <a:srgbClr val="012169"/>
                </a:solidFill>
                <a:latin typeface="+mn-lt"/>
              </a:rPr>
              <a:t>later </a:t>
            </a:r>
            <a:br>
              <a:rPr lang="en-US" sz="4800" dirty="0">
                <a:solidFill>
                  <a:srgbClr val="012169"/>
                </a:solidFill>
                <a:latin typeface="+mn-lt"/>
              </a:rPr>
            </a:br>
            <a:r>
              <a:rPr lang="en-US" sz="4800" dirty="0">
                <a:solidFill>
                  <a:srgbClr val="012169"/>
                </a:solidFill>
                <a:latin typeface="+mn-lt"/>
              </a:rPr>
              <a:t>in life.</a:t>
            </a:r>
            <a:endParaRPr lang="en-US" sz="5500" dirty="0" smtClean="0">
              <a:solidFill>
                <a:srgbClr val="012169"/>
              </a:solidFill>
              <a:latin typeface="+mn-lt"/>
            </a:endParaRPr>
          </a:p>
        </p:txBody>
      </p:sp>
      <p:sp>
        <p:nvSpPr>
          <p:cNvPr id="7" name="TextBox 6"/>
          <p:cNvSpPr txBox="1"/>
          <p:nvPr userDrawn="1"/>
        </p:nvSpPr>
        <p:spPr>
          <a:xfrm>
            <a:off x="2880421" y="5835174"/>
            <a:ext cx="5824030" cy="246221"/>
          </a:xfrm>
          <a:prstGeom prst="rect">
            <a:avLst/>
          </a:prstGeom>
          <a:solidFill>
            <a:schemeClr val="bg1">
              <a:alpha val="48000"/>
            </a:schemeClr>
          </a:solidFill>
        </p:spPr>
        <p:txBody>
          <a:bodyPr wrap="none" rtlCol="0">
            <a:spAutoFit/>
          </a:bodyPr>
          <a:lstStyle/>
          <a:p>
            <a:r>
              <a:rPr lang="en-US" sz="1000" dirty="0" smtClean="0">
                <a:latin typeface="+mn-lt"/>
              </a:rPr>
              <a:t>Source: Merrill </a:t>
            </a:r>
            <a:r>
              <a:rPr lang="en-US" sz="1000" dirty="0">
                <a:latin typeface="+mn-lt"/>
              </a:rPr>
              <a:t>Lynch Research Study, “Health and Retirement: Planning for the Great Unknown.” May 2014.</a:t>
            </a:r>
            <a:endParaRPr lang="en-US" sz="1000" dirty="0" smtClean="0">
              <a:latin typeface="+mn-lt"/>
              <a:cs typeface="Calibri"/>
            </a:endParaRPr>
          </a:p>
        </p:txBody>
      </p:sp>
    </p:spTree>
    <p:extLst>
      <p:ext uri="{BB962C8B-B14F-4D97-AF65-F5344CB8AC3E}">
        <p14:creationId xmlns:p14="http://schemas.microsoft.com/office/powerpoint/2010/main" val="9671680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noFill/>
          <a:ln w="571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pic>
        <p:nvPicPr>
          <p:cNvPr id="6" name="Picture 5" descr="clocks_large2.jpg"/>
          <p:cNvPicPr>
            <a:picLocks noChangeAspect="1"/>
          </p:cNvPicPr>
          <p:nvPr userDrawn="1"/>
        </p:nvPicPr>
        <p:blipFill rotWithShape="1">
          <a:blip r:embed="rId3">
            <a:extLst>
              <a:ext uri="{28A0092B-C50C-407E-A947-70E740481C1C}">
                <a14:useLocalDpi xmlns:a14="http://schemas.microsoft.com/office/drawing/2010/main" val="0"/>
              </a:ext>
            </a:extLst>
          </a:blip>
          <a:srcRect l="30622" t="1412" r="54372" b="75251"/>
          <a:stretch/>
        </p:blipFill>
        <p:spPr>
          <a:xfrm>
            <a:off x="2689829" y="3382983"/>
            <a:ext cx="1117600" cy="1158241"/>
          </a:xfrm>
          <a:prstGeom prst="rect">
            <a:avLst/>
          </a:prstGeom>
        </p:spPr>
      </p:pic>
      <p:pic>
        <p:nvPicPr>
          <p:cNvPr id="7" name="Picture 6" descr="clocks_large2.jpg"/>
          <p:cNvPicPr>
            <a:picLocks noChangeAspect="1"/>
          </p:cNvPicPr>
          <p:nvPr userDrawn="1"/>
        </p:nvPicPr>
        <p:blipFill rotWithShape="1">
          <a:blip r:embed="rId3">
            <a:extLst>
              <a:ext uri="{28A0092B-C50C-407E-A947-70E740481C1C}">
                <a14:useLocalDpi xmlns:a14="http://schemas.microsoft.com/office/drawing/2010/main" val="0"/>
              </a:ext>
            </a:extLst>
          </a:blip>
          <a:srcRect l="53814" t="2436" r="30361" b="73203"/>
          <a:stretch/>
        </p:blipFill>
        <p:spPr>
          <a:xfrm>
            <a:off x="1082613" y="3362663"/>
            <a:ext cx="1178560" cy="1209041"/>
          </a:xfrm>
          <a:prstGeom prst="rect">
            <a:avLst/>
          </a:prstGeom>
        </p:spPr>
      </p:pic>
      <p:sp>
        <p:nvSpPr>
          <p:cNvPr id="8" name="TextBox 7"/>
          <p:cNvSpPr txBox="1"/>
          <p:nvPr userDrawn="1"/>
        </p:nvSpPr>
        <p:spPr>
          <a:xfrm>
            <a:off x="885214" y="5025102"/>
            <a:ext cx="3335587" cy="338554"/>
          </a:xfrm>
          <a:prstGeom prst="rect">
            <a:avLst/>
          </a:prstGeom>
          <a:solidFill>
            <a:schemeClr val="bg1"/>
          </a:solidFill>
        </p:spPr>
        <p:txBody>
          <a:bodyPr wrap="none" lIns="0" tIns="0" rIns="0" bIns="0" rtlCol="0" anchor="ctr" anchorCtr="0">
            <a:noAutofit/>
          </a:bodyPr>
          <a:lstStyle/>
          <a:p>
            <a:pPr algn="ctr"/>
            <a:r>
              <a:rPr lang="en-US" sz="1600" dirty="0" smtClean="0">
                <a:solidFill>
                  <a:schemeClr val="accent1"/>
                </a:solidFill>
                <a:latin typeface="+mn-lt"/>
              </a:rPr>
              <a:t>Healthy control</a:t>
            </a:r>
          </a:p>
        </p:txBody>
      </p:sp>
      <p:cxnSp>
        <p:nvCxnSpPr>
          <p:cNvPr id="9" name="Straight Connector 8"/>
          <p:cNvCxnSpPr/>
          <p:nvPr userDrawn="1"/>
        </p:nvCxnSpPr>
        <p:spPr>
          <a:xfrm>
            <a:off x="4319670" y="3504904"/>
            <a:ext cx="0" cy="914400"/>
          </a:xfrm>
          <a:prstGeom prst="line">
            <a:avLst/>
          </a:prstGeom>
          <a:ln w="12700" cmpd="sng">
            <a:solidFill>
              <a:schemeClr val="accent1"/>
            </a:solidFill>
            <a:prstDash val="dot"/>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4272118" y="5025102"/>
            <a:ext cx="4118168" cy="338554"/>
          </a:xfrm>
          <a:prstGeom prst="rect">
            <a:avLst/>
          </a:prstGeom>
          <a:solidFill>
            <a:schemeClr val="bg1"/>
          </a:solidFill>
        </p:spPr>
        <p:txBody>
          <a:bodyPr wrap="none" lIns="0" tIns="0" rIns="0" bIns="0" rtlCol="0" anchor="ctr" anchorCtr="0">
            <a:noAutofit/>
          </a:bodyPr>
          <a:lstStyle/>
          <a:p>
            <a:pPr algn="ctr"/>
            <a:r>
              <a:rPr lang="en-US" sz="1600" dirty="0" smtClean="0">
                <a:solidFill>
                  <a:schemeClr val="accent1"/>
                </a:solidFill>
                <a:latin typeface="+mn-lt"/>
              </a:rPr>
              <a:t>Alzheimer’s disease</a:t>
            </a:r>
          </a:p>
        </p:txBody>
      </p:sp>
      <p:sp>
        <p:nvSpPr>
          <p:cNvPr id="11" name="TextBox 10"/>
          <p:cNvSpPr txBox="1"/>
          <p:nvPr userDrawn="1"/>
        </p:nvSpPr>
        <p:spPr>
          <a:xfrm>
            <a:off x="3953980" y="6079352"/>
            <a:ext cx="4754444" cy="553998"/>
          </a:xfrm>
          <a:prstGeom prst="rect">
            <a:avLst/>
          </a:prstGeom>
          <a:noFill/>
        </p:spPr>
        <p:txBody>
          <a:bodyPr wrap="square" rtlCol="0">
            <a:spAutoFit/>
          </a:bodyPr>
          <a:lstStyle/>
          <a:p>
            <a:r>
              <a:rPr lang="en-US" sz="1000" dirty="0" smtClean="0">
                <a:latin typeface="+mn-lt"/>
                <a:cs typeface="Calibri"/>
              </a:rPr>
              <a:t>Source: MIT Sloan School of Management. </a:t>
            </a:r>
            <a:r>
              <a:rPr lang="en-US" sz="1000" dirty="0" smtClean="0">
                <a:latin typeface="+mn-lt"/>
              </a:rPr>
              <a:t>http://mitsloan.mit.edu/newsroom/articles/</a:t>
            </a:r>
          </a:p>
          <a:p>
            <a:r>
              <a:rPr lang="en-US" sz="1000" dirty="0" smtClean="0">
                <a:latin typeface="+mn-lt"/>
              </a:rPr>
              <a:t>new-digital-pen-could-mean-faster-alzheimers-parkinsons-diagnoses/</a:t>
            </a:r>
          </a:p>
          <a:p>
            <a:endParaRPr lang="en-US" sz="1000" dirty="0" smtClean="0">
              <a:latin typeface="+mn-lt"/>
              <a:cs typeface="Calibri"/>
            </a:endParaRPr>
          </a:p>
        </p:txBody>
      </p:sp>
      <p:pic>
        <p:nvPicPr>
          <p:cNvPr id="12" name="Picture 4" descr="Slide 14.jpg"/>
          <p:cNvPicPr>
            <a:picLocks noChangeAspect="1"/>
          </p:cNvPicPr>
          <p:nvPr userDrawn="1"/>
        </p:nvPicPr>
        <p:blipFill rotWithShape="1">
          <a:blip r:embed="rId4">
            <a:extLst>
              <a:ext uri="{28A0092B-C50C-407E-A947-70E740481C1C}">
                <a14:useLocalDpi xmlns:a14="http://schemas.microsoft.com/office/drawing/2010/main" val="0"/>
              </a:ext>
            </a:extLst>
          </a:blip>
          <a:srcRect l="75850" t="70761" r="13693" b="10155"/>
          <a:stretch/>
        </p:blipFill>
        <p:spPr bwMode="auto">
          <a:xfrm>
            <a:off x="6576227" y="3249130"/>
            <a:ext cx="1339570" cy="1339454"/>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Slide 14.jpg"/>
          <p:cNvPicPr>
            <a:picLocks noChangeAspect="1"/>
          </p:cNvPicPr>
          <p:nvPr userDrawn="1"/>
        </p:nvPicPr>
        <p:blipFill rotWithShape="1">
          <a:blip r:embed="rId4">
            <a:extLst>
              <a:ext uri="{28A0092B-C50C-407E-A947-70E740481C1C}">
                <a14:useLocalDpi xmlns:a14="http://schemas.microsoft.com/office/drawing/2010/main" val="0"/>
              </a:ext>
            </a:extLst>
          </a:blip>
          <a:srcRect l="55608" t="71461" r="33935" b="10155"/>
          <a:stretch/>
        </p:blipFill>
        <p:spPr bwMode="auto">
          <a:xfrm>
            <a:off x="4813361" y="3303243"/>
            <a:ext cx="1396314" cy="134495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
          <p:cNvSpPr txBox="1">
            <a:spLocks/>
          </p:cNvSpPr>
          <p:nvPr userDrawn="1"/>
        </p:nvSpPr>
        <p:spPr bwMode="auto">
          <a:xfrm>
            <a:off x="923614" y="822960"/>
            <a:ext cx="7017650" cy="219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5500" kern="1200">
                <a:solidFill>
                  <a:srgbClr val="012169"/>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pPr>
              <a:lnSpc>
                <a:spcPct val="83000"/>
              </a:lnSpc>
            </a:pPr>
            <a:r>
              <a:rPr lang="en-US" sz="4400" kern="1200" dirty="0" smtClean="0">
                <a:solidFill>
                  <a:srgbClr val="012169"/>
                </a:solidFill>
                <a:latin typeface="Calibri" pitchFamily="34" charset="0"/>
                <a:ea typeface="Calibri" pitchFamily="34" charset="0"/>
                <a:cs typeface="Calibri" pitchFamily="34" charset="0"/>
              </a:rPr>
              <a:t>Progression of the disease </a:t>
            </a:r>
            <a:br>
              <a:rPr lang="en-US" sz="4400" kern="1200" dirty="0" smtClean="0">
                <a:solidFill>
                  <a:srgbClr val="012169"/>
                </a:solidFill>
                <a:latin typeface="Calibri" pitchFamily="34" charset="0"/>
                <a:ea typeface="Calibri" pitchFamily="34" charset="0"/>
                <a:cs typeface="Calibri" pitchFamily="34" charset="0"/>
              </a:rPr>
            </a:br>
            <a:r>
              <a:rPr lang="en-US" sz="4400" kern="1200" dirty="0" smtClean="0">
                <a:solidFill>
                  <a:srgbClr val="012169"/>
                </a:solidFill>
                <a:latin typeface="Calibri" pitchFamily="34" charset="0"/>
                <a:ea typeface="Calibri" pitchFamily="34" charset="0"/>
                <a:cs typeface="Calibri" pitchFamily="34" charset="0"/>
              </a:rPr>
              <a:t>makes it necessary to plan </a:t>
            </a:r>
            <a:br>
              <a:rPr lang="en-US" sz="4400" kern="1200" dirty="0" smtClean="0">
                <a:solidFill>
                  <a:srgbClr val="012169"/>
                </a:solidFill>
                <a:latin typeface="Calibri" pitchFamily="34" charset="0"/>
                <a:ea typeface="Calibri" pitchFamily="34" charset="0"/>
                <a:cs typeface="Calibri" pitchFamily="34" charset="0"/>
              </a:rPr>
            </a:br>
            <a:r>
              <a:rPr lang="en-US" sz="4400" kern="1200" dirty="0" smtClean="0">
                <a:solidFill>
                  <a:srgbClr val="012169"/>
                </a:solidFill>
                <a:latin typeface="Calibri" pitchFamily="34" charset="0"/>
                <a:ea typeface="Calibri" pitchFamily="34" charset="0"/>
                <a:cs typeface="Calibri" pitchFamily="34" charset="0"/>
              </a:rPr>
              <a:t>early.</a:t>
            </a:r>
          </a:p>
        </p:txBody>
      </p:sp>
    </p:spTree>
    <p:extLst>
      <p:ext uri="{BB962C8B-B14F-4D97-AF65-F5344CB8AC3E}">
        <p14:creationId xmlns:p14="http://schemas.microsoft.com/office/powerpoint/2010/main" val="4200968823"/>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5" name="Rectangle 4"/>
          <p:cNvSpPr/>
          <p:nvPr userDrawn="1"/>
        </p:nvSpPr>
        <p:spPr>
          <a:xfrm>
            <a:off x="910872" y="2286001"/>
            <a:ext cx="3412564" cy="3140109"/>
          </a:xfrm>
          <a:prstGeom prst="rect">
            <a:avLst/>
          </a:prstGeom>
          <a:solidFill>
            <a:schemeClr val="accent2"/>
          </a:solidFill>
        </p:spPr>
        <p:txBody>
          <a:bodyPr wrap="square" lIns="182880" tIns="228600" rIns="91440" bIns="91440" numCol="1" spcCol="640080">
            <a:noAutofit/>
          </a:bodyPr>
          <a:lstStyle/>
          <a:p>
            <a:pPr>
              <a:spcBef>
                <a:spcPts val="1600"/>
              </a:spcBef>
              <a:buSzPct val="100000"/>
            </a:pPr>
            <a:endParaRPr lang="en-US" sz="1600" dirty="0" smtClean="0">
              <a:solidFill>
                <a:srgbClr val="012169"/>
              </a:solidFill>
              <a:latin typeface="Calibri"/>
              <a:cs typeface="Calibri"/>
            </a:endParaRPr>
          </a:p>
        </p:txBody>
      </p:sp>
      <p:sp>
        <p:nvSpPr>
          <p:cNvPr id="7" name="Rectangle 6"/>
          <p:cNvSpPr/>
          <p:nvPr userDrawn="1"/>
        </p:nvSpPr>
        <p:spPr>
          <a:xfrm>
            <a:off x="4796915" y="2286001"/>
            <a:ext cx="3419856" cy="3140110"/>
          </a:xfrm>
          <a:prstGeom prst="rect">
            <a:avLst/>
          </a:prstGeom>
          <a:solidFill>
            <a:srgbClr val="F9F8F5"/>
          </a:solidFill>
        </p:spPr>
        <p:txBody>
          <a:bodyPr wrap="square" lIns="182880" tIns="228600" rIns="91440" bIns="91440" numCol="1" spcCol="640080">
            <a:noAutofit/>
          </a:bodyPr>
          <a:lstStyle/>
          <a:p>
            <a:pPr>
              <a:spcBef>
                <a:spcPts val="1600"/>
              </a:spcBef>
              <a:buSzPct val="100000"/>
            </a:pPr>
            <a:endParaRPr lang="en-US" sz="1600" dirty="0">
              <a:solidFill>
                <a:srgbClr val="012169"/>
              </a:solidFill>
              <a:latin typeface="Calibri"/>
              <a:cs typeface="Calibri"/>
            </a:endParaRPr>
          </a:p>
        </p:txBody>
      </p:sp>
      <p:sp>
        <p:nvSpPr>
          <p:cNvPr id="8" name="Rectangle 7"/>
          <p:cNvSpPr/>
          <p:nvPr userDrawn="1"/>
        </p:nvSpPr>
        <p:spPr>
          <a:xfrm>
            <a:off x="923701" y="2286001"/>
            <a:ext cx="3412564" cy="3140109"/>
          </a:xfrm>
          <a:prstGeom prst="rect">
            <a:avLst/>
          </a:prstGeom>
          <a:noFill/>
        </p:spPr>
        <p:txBody>
          <a:bodyPr wrap="square" lIns="182880" tIns="228600" rIns="91440" bIns="91440" numCol="1" spcCol="640080">
            <a:noAutofit/>
          </a:bodyPr>
          <a:lstStyle/>
          <a:p>
            <a:pPr marL="320040" indent="-320040">
              <a:spcBef>
                <a:spcPts val="1600"/>
              </a:spcBef>
              <a:buSzPct val="100000"/>
              <a:buFont typeface="+mj-lt"/>
              <a:buAutoNum type="arabicPeriod"/>
            </a:pPr>
            <a:r>
              <a:rPr lang="en-US" sz="1600" dirty="0" smtClean="0">
                <a:solidFill>
                  <a:srgbClr val="012169"/>
                </a:solidFill>
                <a:latin typeface="Calibri"/>
                <a:cs typeface="Calibri"/>
              </a:rPr>
              <a:t>Disruptive memory loss</a:t>
            </a:r>
          </a:p>
          <a:p>
            <a:pPr marL="320040" indent="-320040">
              <a:spcBef>
                <a:spcPts val="1600"/>
              </a:spcBef>
              <a:buSzPct val="100000"/>
              <a:buFont typeface="+mj-lt"/>
              <a:buAutoNum type="arabicPeriod"/>
            </a:pPr>
            <a:r>
              <a:rPr lang="en-US" sz="1600" dirty="0" smtClean="0">
                <a:solidFill>
                  <a:srgbClr val="012169"/>
                </a:solidFill>
                <a:latin typeface="Calibri"/>
                <a:cs typeface="Calibri"/>
              </a:rPr>
              <a:t>Challenges in planning </a:t>
            </a:r>
            <a:br>
              <a:rPr lang="en-US" sz="1600" dirty="0" smtClean="0">
                <a:solidFill>
                  <a:srgbClr val="012169"/>
                </a:solidFill>
                <a:latin typeface="Calibri"/>
                <a:cs typeface="Calibri"/>
              </a:rPr>
            </a:br>
            <a:r>
              <a:rPr lang="en-US" sz="1600" dirty="0" smtClean="0">
                <a:solidFill>
                  <a:srgbClr val="012169"/>
                </a:solidFill>
                <a:latin typeface="Calibri"/>
                <a:cs typeface="Calibri"/>
              </a:rPr>
              <a:t>or problem solving</a:t>
            </a:r>
            <a:endParaRPr lang="en-US" sz="1600" dirty="0">
              <a:solidFill>
                <a:srgbClr val="012169"/>
              </a:solidFill>
              <a:latin typeface="Calibri"/>
              <a:cs typeface="Calibri"/>
            </a:endParaRPr>
          </a:p>
          <a:p>
            <a:pPr marL="320040" indent="-320040">
              <a:spcBef>
                <a:spcPts val="1600"/>
              </a:spcBef>
              <a:buSzPct val="100000"/>
              <a:buFont typeface="+mj-lt"/>
              <a:buAutoNum type="arabicPeriod"/>
            </a:pPr>
            <a:r>
              <a:rPr lang="en-US" sz="1600" dirty="0" smtClean="0">
                <a:solidFill>
                  <a:srgbClr val="012169"/>
                </a:solidFill>
                <a:latin typeface="Calibri"/>
                <a:cs typeface="Calibri"/>
              </a:rPr>
              <a:t>Difficulty </a:t>
            </a:r>
            <a:r>
              <a:rPr lang="en-US" sz="1600" dirty="0">
                <a:solidFill>
                  <a:srgbClr val="012169"/>
                </a:solidFill>
                <a:latin typeface="Calibri"/>
                <a:cs typeface="Calibri"/>
              </a:rPr>
              <a:t>completing </a:t>
            </a:r>
            <a:r>
              <a:rPr lang="en-US" sz="1600" dirty="0" smtClean="0">
                <a:solidFill>
                  <a:srgbClr val="012169"/>
                </a:solidFill>
                <a:latin typeface="Calibri"/>
                <a:cs typeface="Calibri"/>
              </a:rPr>
              <a:t/>
            </a:r>
            <a:br>
              <a:rPr lang="en-US" sz="1600" dirty="0" smtClean="0">
                <a:solidFill>
                  <a:srgbClr val="012169"/>
                </a:solidFill>
                <a:latin typeface="Calibri"/>
                <a:cs typeface="Calibri"/>
              </a:rPr>
            </a:br>
            <a:r>
              <a:rPr lang="en-US" sz="1600" dirty="0" smtClean="0">
                <a:solidFill>
                  <a:srgbClr val="012169"/>
                </a:solidFill>
                <a:latin typeface="Calibri"/>
                <a:cs typeface="Calibri"/>
              </a:rPr>
              <a:t>familiar tasks</a:t>
            </a:r>
          </a:p>
          <a:p>
            <a:pPr marL="320040" indent="-320040">
              <a:spcBef>
                <a:spcPts val="1600"/>
              </a:spcBef>
              <a:buSzPct val="100000"/>
              <a:buFont typeface="+mj-lt"/>
              <a:buAutoNum type="arabicPeriod"/>
            </a:pPr>
            <a:r>
              <a:rPr lang="en-US" sz="1600" dirty="0" smtClean="0">
                <a:solidFill>
                  <a:srgbClr val="012169"/>
                </a:solidFill>
                <a:latin typeface="Calibri"/>
                <a:cs typeface="Calibri"/>
              </a:rPr>
              <a:t>Confusion </a:t>
            </a:r>
            <a:r>
              <a:rPr lang="en-US" sz="1600" dirty="0">
                <a:solidFill>
                  <a:srgbClr val="012169"/>
                </a:solidFill>
                <a:latin typeface="Calibri"/>
                <a:cs typeface="Calibri"/>
              </a:rPr>
              <a:t>with time or place</a:t>
            </a:r>
          </a:p>
          <a:p>
            <a:pPr marL="320040" indent="-320040">
              <a:spcBef>
                <a:spcPts val="1600"/>
              </a:spcBef>
              <a:buSzPct val="100000"/>
              <a:buFont typeface="+mj-lt"/>
              <a:buAutoNum type="arabicPeriod"/>
            </a:pPr>
            <a:r>
              <a:rPr lang="en-US" sz="1600" dirty="0" smtClean="0">
                <a:solidFill>
                  <a:srgbClr val="012169"/>
                </a:solidFill>
                <a:latin typeface="Calibri"/>
                <a:cs typeface="Calibri"/>
              </a:rPr>
              <a:t>Trouble with images </a:t>
            </a:r>
            <a:r>
              <a:rPr lang="en-US" sz="1600" dirty="0">
                <a:solidFill>
                  <a:srgbClr val="012169"/>
                </a:solidFill>
                <a:latin typeface="Calibri"/>
                <a:cs typeface="Calibri"/>
              </a:rPr>
              <a:t>and </a:t>
            </a:r>
            <a:r>
              <a:rPr lang="en-US" sz="1600" dirty="0" smtClean="0">
                <a:solidFill>
                  <a:srgbClr val="012169"/>
                </a:solidFill>
                <a:latin typeface="Calibri"/>
                <a:cs typeface="Calibri"/>
              </a:rPr>
              <a:t/>
            </a:r>
            <a:br>
              <a:rPr lang="en-US" sz="1600" dirty="0" smtClean="0">
                <a:solidFill>
                  <a:srgbClr val="012169"/>
                </a:solidFill>
                <a:latin typeface="Calibri"/>
                <a:cs typeface="Calibri"/>
              </a:rPr>
            </a:br>
            <a:r>
              <a:rPr lang="en-US" sz="1600" dirty="0" smtClean="0">
                <a:solidFill>
                  <a:srgbClr val="012169"/>
                </a:solidFill>
                <a:latin typeface="Calibri"/>
                <a:cs typeface="Calibri"/>
              </a:rPr>
              <a:t>spatial relationships</a:t>
            </a:r>
          </a:p>
        </p:txBody>
      </p:sp>
      <p:sp>
        <p:nvSpPr>
          <p:cNvPr id="9" name="Title 1"/>
          <p:cNvSpPr txBox="1">
            <a:spLocks/>
          </p:cNvSpPr>
          <p:nvPr userDrawn="1"/>
        </p:nvSpPr>
        <p:spPr bwMode="auto">
          <a:xfrm>
            <a:off x="923614" y="822960"/>
            <a:ext cx="7661586" cy="12294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5500" kern="1200">
                <a:solidFill>
                  <a:srgbClr val="012169"/>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4400" dirty="0">
                <a:solidFill>
                  <a:schemeClr val="accent1"/>
                </a:solidFill>
              </a:rPr>
              <a:t>10 warning signs to identify </a:t>
            </a:r>
            <a:r>
              <a:rPr lang="en-US" sz="4400" dirty="0" smtClean="0">
                <a:solidFill>
                  <a:schemeClr val="accent1"/>
                </a:solidFill>
              </a:rPr>
              <a:t>Alzheimer’s disease</a:t>
            </a:r>
            <a:endParaRPr lang="en-US" sz="4400" dirty="0">
              <a:solidFill>
                <a:schemeClr val="accent1"/>
              </a:solidFill>
            </a:endParaRPr>
          </a:p>
        </p:txBody>
      </p:sp>
      <p:sp>
        <p:nvSpPr>
          <p:cNvPr id="10" name="Rectangle 9"/>
          <p:cNvSpPr/>
          <p:nvPr userDrawn="1"/>
        </p:nvSpPr>
        <p:spPr>
          <a:xfrm>
            <a:off x="4809744" y="2286001"/>
            <a:ext cx="3419856" cy="3140110"/>
          </a:xfrm>
          <a:prstGeom prst="rect">
            <a:avLst/>
          </a:prstGeom>
          <a:noFill/>
        </p:spPr>
        <p:txBody>
          <a:bodyPr wrap="square" lIns="182880" tIns="228600" rIns="91440" bIns="91440" numCol="1" spcCol="640080">
            <a:noAutofit/>
          </a:bodyPr>
          <a:lstStyle/>
          <a:p>
            <a:pPr marL="342900" indent="-342900">
              <a:spcBef>
                <a:spcPts val="1600"/>
              </a:spcBef>
              <a:buSzPct val="100000"/>
              <a:buFont typeface="+mj-lt"/>
              <a:buAutoNum type="arabicPeriod" startAt="6"/>
            </a:pPr>
            <a:r>
              <a:rPr lang="en-US" sz="1600" dirty="0">
                <a:solidFill>
                  <a:srgbClr val="012169"/>
                </a:solidFill>
                <a:latin typeface="Calibri"/>
                <a:cs typeface="Calibri"/>
              </a:rPr>
              <a:t>Problems with words</a:t>
            </a:r>
          </a:p>
          <a:p>
            <a:pPr marL="342900" indent="-342900">
              <a:spcBef>
                <a:spcPts val="1600"/>
              </a:spcBef>
              <a:buSzPct val="100000"/>
              <a:buFont typeface="+mj-lt"/>
              <a:buAutoNum type="arabicPeriod" startAt="6"/>
            </a:pPr>
            <a:r>
              <a:rPr lang="en-US" sz="1600" dirty="0">
                <a:solidFill>
                  <a:srgbClr val="012169"/>
                </a:solidFill>
                <a:latin typeface="Calibri"/>
                <a:cs typeface="Calibri"/>
              </a:rPr>
              <a:t>Misplacing things and unable </a:t>
            </a:r>
            <a:br>
              <a:rPr lang="en-US" sz="1600" dirty="0">
                <a:solidFill>
                  <a:srgbClr val="012169"/>
                </a:solidFill>
                <a:latin typeface="Calibri"/>
                <a:cs typeface="Calibri"/>
              </a:rPr>
            </a:br>
            <a:r>
              <a:rPr lang="en-US" sz="1600" dirty="0">
                <a:solidFill>
                  <a:srgbClr val="012169"/>
                </a:solidFill>
                <a:latin typeface="Calibri"/>
                <a:cs typeface="Calibri"/>
              </a:rPr>
              <a:t>to retrace steps</a:t>
            </a:r>
          </a:p>
          <a:p>
            <a:pPr marL="342900" indent="-342900">
              <a:spcBef>
                <a:spcPts val="1600"/>
              </a:spcBef>
              <a:buSzPct val="100000"/>
              <a:buFont typeface="+mj-lt"/>
              <a:buAutoNum type="arabicPeriod" startAt="6"/>
            </a:pPr>
            <a:r>
              <a:rPr lang="en-US" sz="1600" dirty="0">
                <a:solidFill>
                  <a:srgbClr val="012169"/>
                </a:solidFill>
                <a:latin typeface="Calibri"/>
                <a:cs typeface="Calibri"/>
              </a:rPr>
              <a:t>Decreased or poor judgment</a:t>
            </a:r>
          </a:p>
          <a:p>
            <a:pPr marL="342900" indent="-342900">
              <a:spcBef>
                <a:spcPts val="1600"/>
              </a:spcBef>
              <a:buSzPct val="100000"/>
              <a:buFont typeface="+mj-lt"/>
              <a:buAutoNum type="arabicPeriod" startAt="6"/>
            </a:pPr>
            <a:r>
              <a:rPr lang="en-US" sz="1600" dirty="0">
                <a:solidFill>
                  <a:srgbClr val="012169"/>
                </a:solidFill>
                <a:latin typeface="Calibri"/>
                <a:cs typeface="Calibri"/>
              </a:rPr>
              <a:t>Withdrawal from work </a:t>
            </a:r>
            <a:br>
              <a:rPr lang="en-US" sz="1600" dirty="0">
                <a:solidFill>
                  <a:srgbClr val="012169"/>
                </a:solidFill>
                <a:latin typeface="Calibri"/>
                <a:cs typeface="Calibri"/>
              </a:rPr>
            </a:br>
            <a:r>
              <a:rPr lang="en-US" sz="1600" dirty="0">
                <a:solidFill>
                  <a:srgbClr val="012169"/>
                </a:solidFill>
                <a:latin typeface="Calibri"/>
                <a:cs typeface="Calibri"/>
              </a:rPr>
              <a:t>or social activities</a:t>
            </a:r>
          </a:p>
          <a:p>
            <a:pPr marL="342900" indent="-342900">
              <a:spcBef>
                <a:spcPts val="1600"/>
              </a:spcBef>
              <a:buSzPct val="100000"/>
              <a:buFont typeface="+mj-lt"/>
              <a:buAutoNum type="arabicPeriod" startAt="6"/>
            </a:pPr>
            <a:r>
              <a:rPr lang="en-US" sz="1600" dirty="0">
                <a:solidFill>
                  <a:srgbClr val="012169"/>
                </a:solidFill>
                <a:latin typeface="Calibri"/>
                <a:cs typeface="Calibri"/>
              </a:rPr>
              <a:t>Mood and personality changes</a:t>
            </a:r>
          </a:p>
        </p:txBody>
      </p:sp>
      <p:sp>
        <p:nvSpPr>
          <p:cNvPr id="11" name="TextBox 10"/>
          <p:cNvSpPr txBox="1"/>
          <p:nvPr userDrawn="1"/>
        </p:nvSpPr>
        <p:spPr>
          <a:xfrm>
            <a:off x="3397410" y="6093149"/>
            <a:ext cx="5303055" cy="246221"/>
          </a:xfrm>
          <a:prstGeom prst="rect">
            <a:avLst/>
          </a:prstGeom>
          <a:noFill/>
        </p:spPr>
        <p:txBody>
          <a:bodyPr wrap="none" rtlCol="0">
            <a:spAutoFit/>
          </a:bodyPr>
          <a:lstStyle/>
          <a:p>
            <a:r>
              <a:rPr lang="en-US" sz="1000" dirty="0" smtClean="0">
                <a:latin typeface="Calibri"/>
                <a:cs typeface="Calibri"/>
              </a:rPr>
              <a:t>Source</a:t>
            </a:r>
            <a:r>
              <a:rPr lang="en-US" sz="1000" dirty="0">
                <a:latin typeface="Calibri"/>
                <a:cs typeface="Calibri"/>
              </a:rPr>
              <a:t>: Alzheimer’s Association. http://www.alz.org/10-signs-symptoms-alzheimers-dementia.asp</a:t>
            </a:r>
            <a:endParaRPr lang="en-US" sz="1000" dirty="0" smtClean="0">
              <a:latin typeface="Calibri"/>
              <a:cs typeface="Calibri"/>
            </a:endParaRPr>
          </a:p>
        </p:txBody>
      </p:sp>
    </p:spTree>
    <p:extLst>
      <p:ext uri="{BB962C8B-B14F-4D97-AF65-F5344CB8AC3E}">
        <p14:creationId xmlns:p14="http://schemas.microsoft.com/office/powerpoint/2010/main" val="176045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Oval 2"/>
          <p:cNvSpPr>
            <a:spLocks noChangeAspect="1"/>
          </p:cNvSpPr>
          <p:nvPr userDrawn="1"/>
        </p:nvSpPr>
        <p:spPr bwMode="auto">
          <a:xfrm>
            <a:off x="4000500" y="914400"/>
            <a:ext cx="1143000" cy="1143000"/>
          </a:xfrm>
          <a:prstGeom prst="ellipse">
            <a:avLst/>
          </a:prstGeom>
          <a:solidFill>
            <a:schemeClr val="accent2"/>
          </a:solidFill>
          <a:ln w="50800" cap="flat" cmpd="thickThin"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cxnSp>
        <p:nvCxnSpPr>
          <p:cNvPr id="8" name="Straight Connector 7"/>
          <p:cNvCxnSpPr/>
          <p:nvPr userDrawn="1"/>
        </p:nvCxnSpPr>
        <p:spPr>
          <a:xfrm>
            <a:off x="914400"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248656"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10" name="Oval 9"/>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
        <p:nvSpPr>
          <p:cNvPr id="11" name="TextBox 10"/>
          <p:cNvSpPr txBox="1"/>
          <p:nvPr userDrawn="1"/>
        </p:nvSpPr>
        <p:spPr>
          <a:xfrm>
            <a:off x="914400" y="1483051"/>
            <a:ext cx="7315200" cy="4315944"/>
          </a:xfrm>
          <a:prstGeom prst="rect">
            <a:avLst/>
          </a:prstGeom>
          <a:noFill/>
        </p:spPr>
        <p:txBody>
          <a:bodyPr wrap="square" lIns="0" tIns="0" rIns="0" bIns="0" rtlCol="0" anchor="ctr" anchorCtr="0">
            <a:noAutofit/>
          </a:bodyPr>
          <a:lstStyle/>
          <a:p>
            <a:pPr algn="ctr">
              <a:lnSpc>
                <a:spcPct val="90000"/>
              </a:lnSpc>
            </a:pPr>
            <a:r>
              <a:rPr lang="en-US" sz="4400" dirty="0" smtClean="0">
                <a:solidFill>
                  <a:srgbClr val="012169"/>
                </a:solidFill>
                <a:latin typeface="+mn-lt"/>
              </a:rPr>
              <a:t>Caregiving can become an </a:t>
            </a:r>
            <a:r>
              <a:rPr lang="en-US" sz="4400" b="1" dirty="0" smtClean="0">
                <a:solidFill>
                  <a:srgbClr val="012169"/>
                </a:solidFill>
                <a:latin typeface="+mn-lt"/>
              </a:rPr>
              <a:t>unexpected burden</a:t>
            </a:r>
            <a:r>
              <a:rPr lang="en-US" sz="4400" dirty="0" smtClean="0">
                <a:solidFill>
                  <a:srgbClr val="012169"/>
                </a:solidFill>
                <a:latin typeface="+mn-lt"/>
              </a:rPr>
              <a:t> on family members and loved ones.</a:t>
            </a:r>
            <a:endParaRPr lang="en-US" sz="5500" dirty="0" smtClean="0">
              <a:solidFill>
                <a:srgbClr val="012169"/>
              </a:solidFill>
              <a:latin typeface="+mn-lt"/>
            </a:endParaRPr>
          </a:p>
        </p:txBody>
      </p:sp>
      <p:sp>
        <p:nvSpPr>
          <p:cNvPr id="12" name="Freeform 11"/>
          <p:cNvSpPr>
            <a:spLocks noChangeArrowheads="1"/>
          </p:cNvSpPr>
          <p:nvPr userDrawn="1"/>
        </p:nvSpPr>
        <p:spPr bwMode="auto">
          <a:xfrm>
            <a:off x="4356084" y="1219953"/>
            <a:ext cx="444516" cy="406846"/>
          </a:xfrm>
          <a:custGeom>
            <a:avLst/>
            <a:gdLst>
              <a:gd name="T0" fmla="*/ 452 w 524"/>
              <a:gd name="T1" fmla="*/ 415 h 482"/>
              <a:gd name="T2" fmla="*/ 452 w 524"/>
              <a:gd name="T3" fmla="*/ 481 h 482"/>
              <a:gd name="T4" fmla="*/ 523 w 524"/>
              <a:gd name="T5" fmla="*/ 481 h 482"/>
              <a:gd name="T6" fmla="*/ 523 w 524"/>
              <a:gd name="T7" fmla="*/ 292 h 482"/>
              <a:gd name="T8" fmla="*/ 489 w 524"/>
              <a:gd name="T9" fmla="*/ 257 h 482"/>
              <a:gd name="T10" fmla="*/ 409 w 524"/>
              <a:gd name="T11" fmla="*/ 257 h 482"/>
              <a:gd name="T12" fmla="*/ 423 w 524"/>
              <a:gd name="T13" fmla="*/ 302 h 482"/>
              <a:gd name="T14" fmla="*/ 401 w 524"/>
              <a:gd name="T15" fmla="*/ 353 h 482"/>
              <a:gd name="T16" fmla="*/ 452 w 524"/>
              <a:gd name="T17" fmla="*/ 415 h 482"/>
              <a:gd name="T18" fmla="*/ 306 w 524"/>
              <a:gd name="T19" fmla="*/ 381 h 482"/>
              <a:gd name="T20" fmla="*/ 273 w 524"/>
              <a:gd name="T21" fmla="*/ 415 h 482"/>
              <a:gd name="T22" fmla="*/ 273 w 524"/>
              <a:gd name="T23" fmla="*/ 481 h 482"/>
              <a:gd name="T24" fmla="*/ 420 w 524"/>
              <a:gd name="T25" fmla="*/ 481 h 482"/>
              <a:gd name="T26" fmla="*/ 420 w 524"/>
              <a:gd name="T27" fmla="*/ 415 h 482"/>
              <a:gd name="T28" fmla="*/ 386 w 524"/>
              <a:gd name="T29" fmla="*/ 381 h 482"/>
              <a:gd name="T30" fmla="*/ 306 w 524"/>
              <a:gd name="T31" fmla="*/ 381 h 482"/>
              <a:gd name="T32" fmla="*/ 183 w 524"/>
              <a:gd name="T33" fmla="*/ 313 h 482"/>
              <a:gd name="T34" fmla="*/ 146 w 524"/>
              <a:gd name="T35" fmla="*/ 350 h 482"/>
              <a:gd name="T36" fmla="*/ 146 w 524"/>
              <a:gd name="T37" fmla="*/ 481 h 482"/>
              <a:gd name="T38" fmla="*/ 241 w 524"/>
              <a:gd name="T39" fmla="*/ 481 h 482"/>
              <a:gd name="T40" fmla="*/ 241 w 524"/>
              <a:gd name="T41" fmla="*/ 415 h 482"/>
              <a:gd name="T42" fmla="*/ 285 w 524"/>
              <a:gd name="T43" fmla="*/ 353 h 482"/>
              <a:gd name="T44" fmla="*/ 270 w 524"/>
              <a:gd name="T45" fmla="*/ 313 h 482"/>
              <a:gd name="T46" fmla="*/ 267 w 524"/>
              <a:gd name="T47" fmla="*/ 313 h 482"/>
              <a:gd name="T48" fmla="*/ 183 w 524"/>
              <a:gd name="T49" fmla="*/ 313 h 482"/>
              <a:gd name="T50" fmla="*/ 53 w 524"/>
              <a:gd name="T51" fmla="*/ 210 h 482"/>
              <a:gd name="T52" fmla="*/ 0 w 524"/>
              <a:gd name="T53" fmla="*/ 263 h 482"/>
              <a:gd name="T54" fmla="*/ 0 w 524"/>
              <a:gd name="T55" fmla="*/ 481 h 482"/>
              <a:gd name="T56" fmla="*/ 114 w 524"/>
              <a:gd name="T57" fmla="*/ 481 h 482"/>
              <a:gd name="T58" fmla="*/ 114 w 524"/>
              <a:gd name="T59" fmla="*/ 350 h 482"/>
              <a:gd name="T60" fmla="*/ 188 w 524"/>
              <a:gd name="T61" fmla="*/ 281 h 482"/>
              <a:gd name="T62" fmla="*/ 148 w 524"/>
              <a:gd name="T63" fmla="*/ 210 h 482"/>
              <a:gd name="T64" fmla="*/ 53 w 524"/>
              <a:gd name="T65" fmla="*/ 210 h 482"/>
              <a:gd name="T66" fmla="*/ 401 w 524"/>
              <a:gd name="T67" fmla="*/ 302 h 482"/>
              <a:gd name="T68" fmla="*/ 351 w 524"/>
              <a:gd name="T69" fmla="*/ 252 h 482"/>
              <a:gd name="T70" fmla="*/ 301 w 524"/>
              <a:gd name="T71" fmla="*/ 302 h 482"/>
              <a:gd name="T72" fmla="*/ 351 w 524"/>
              <a:gd name="T73" fmla="*/ 353 h 482"/>
              <a:gd name="T74" fmla="*/ 401 w 524"/>
              <a:gd name="T75" fmla="*/ 302 h 482"/>
              <a:gd name="T76" fmla="*/ 230 w 524"/>
              <a:gd name="T77" fmla="*/ 90 h 482"/>
              <a:gd name="T78" fmla="*/ 140 w 524"/>
              <a:gd name="T79" fmla="*/ 0 h 482"/>
              <a:gd name="T80" fmla="*/ 50 w 524"/>
              <a:gd name="T81" fmla="*/ 90 h 482"/>
              <a:gd name="T82" fmla="*/ 140 w 524"/>
              <a:gd name="T83" fmla="*/ 180 h 482"/>
              <a:gd name="T84" fmla="*/ 154 w 524"/>
              <a:gd name="T85" fmla="*/ 180 h 482"/>
              <a:gd name="T86" fmla="*/ 225 w 524"/>
              <a:gd name="T87" fmla="*/ 117 h 482"/>
              <a:gd name="T88" fmla="*/ 230 w 524"/>
              <a:gd name="T89" fmla="*/ 90 h 482"/>
              <a:gd name="T90" fmla="*/ 309 w 524"/>
              <a:gd name="T91" fmla="*/ 212 h 482"/>
              <a:gd name="T92" fmla="*/ 244 w 524"/>
              <a:gd name="T93" fmla="*/ 146 h 482"/>
              <a:gd name="T94" fmla="*/ 177 w 524"/>
              <a:gd name="T95" fmla="*/ 212 h 482"/>
              <a:gd name="T96" fmla="*/ 244 w 524"/>
              <a:gd name="T97" fmla="*/ 278 h 482"/>
              <a:gd name="T98" fmla="*/ 309 w 524"/>
              <a:gd name="T99" fmla="*/ 212 h 482"/>
              <a:gd name="T100" fmla="*/ 401 w 524"/>
              <a:gd name="T101" fmla="*/ 67 h 482"/>
              <a:gd name="T102" fmla="*/ 486 w 524"/>
              <a:gd name="T103" fmla="*/ 151 h 482"/>
              <a:gd name="T104" fmla="*/ 401 w 524"/>
              <a:gd name="T105" fmla="*/ 236 h 482"/>
              <a:gd name="T106" fmla="*/ 317 w 524"/>
              <a:gd name="T107" fmla="*/ 151 h 482"/>
              <a:gd name="T108" fmla="*/ 401 w 524"/>
              <a:gd name="T109" fmla="*/ 6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482">
                <a:moveTo>
                  <a:pt x="452" y="415"/>
                </a:moveTo>
                <a:lnTo>
                  <a:pt x="452" y="481"/>
                </a:lnTo>
                <a:lnTo>
                  <a:pt x="523" y="481"/>
                </a:lnTo>
                <a:lnTo>
                  <a:pt x="523" y="292"/>
                </a:lnTo>
                <a:cubicBezTo>
                  <a:pt x="523" y="273"/>
                  <a:pt x="507" y="257"/>
                  <a:pt x="489" y="257"/>
                </a:cubicBezTo>
                <a:lnTo>
                  <a:pt x="409" y="257"/>
                </a:lnTo>
                <a:cubicBezTo>
                  <a:pt x="415" y="268"/>
                  <a:pt x="423" y="281"/>
                  <a:pt x="423" y="302"/>
                </a:cubicBezTo>
                <a:cubicBezTo>
                  <a:pt x="423" y="321"/>
                  <a:pt x="415" y="337"/>
                  <a:pt x="401" y="353"/>
                </a:cubicBezTo>
                <a:cubicBezTo>
                  <a:pt x="425" y="363"/>
                  <a:pt x="452" y="389"/>
                  <a:pt x="452" y="415"/>
                </a:cubicBezTo>
                <a:close/>
                <a:moveTo>
                  <a:pt x="306" y="381"/>
                </a:moveTo>
                <a:cubicBezTo>
                  <a:pt x="288" y="381"/>
                  <a:pt x="273" y="397"/>
                  <a:pt x="273" y="415"/>
                </a:cubicBezTo>
                <a:lnTo>
                  <a:pt x="273" y="481"/>
                </a:lnTo>
                <a:lnTo>
                  <a:pt x="420" y="481"/>
                </a:lnTo>
                <a:lnTo>
                  <a:pt x="420" y="415"/>
                </a:lnTo>
                <a:cubicBezTo>
                  <a:pt x="420" y="397"/>
                  <a:pt x="404" y="381"/>
                  <a:pt x="386" y="381"/>
                </a:cubicBezTo>
                <a:lnTo>
                  <a:pt x="306" y="381"/>
                </a:lnTo>
                <a:close/>
                <a:moveTo>
                  <a:pt x="183" y="313"/>
                </a:moveTo>
                <a:cubicBezTo>
                  <a:pt x="161" y="313"/>
                  <a:pt x="146" y="329"/>
                  <a:pt x="146" y="350"/>
                </a:cubicBezTo>
                <a:lnTo>
                  <a:pt x="146" y="481"/>
                </a:lnTo>
                <a:lnTo>
                  <a:pt x="241" y="481"/>
                </a:lnTo>
                <a:lnTo>
                  <a:pt x="241" y="415"/>
                </a:lnTo>
                <a:cubicBezTo>
                  <a:pt x="241" y="386"/>
                  <a:pt x="259" y="361"/>
                  <a:pt x="285" y="353"/>
                </a:cubicBezTo>
                <a:cubicBezTo>
                  <a:pt x="278" y="342"/>
                  <a:pt x="270" y="326"/>
                  <a:pt x="270" y="313"/>
                </a:cubicBezTo>
                <a:lnTo>
                  <a:pt x="267" y="313"/>
                </a:lnTo>
                <a:lnTo>
                  <a:pt x="183" y="313"/>
                </a:lnTo>
                <a:close/>
                <a:moveTo>
                  <a:pt x="53" y="210"/>
                </a:moveTo>
                <a:cubicBezTo>
                  <a:pt x="24" y="210"/>
                  <a:pt x="0" y="233"/>
                  <a:pt x="0" y="263"/>
                </a:cubicBezTo>
                <a:lnTo>
                  <a:pt x="0" y="481"/>
                </a:lnTo>
                <a:lnTo>
                  <a:pt x="114" y="481"/>
                </a:lnTo>
                <a:lnTo>
                  <a:pt x="114" y="350"/>
                </a:lnTo>
                <a:cubicBezTo>
                  <a:pt x="114" y="316"/>
                  <a:pt x="140" y="281"/>
                  <a:pt x="188" y="281"/>
                </a:cubicBezTo>
                <a:cubicBezTo>
                  <a:pt x="164" y="265"/>
                  <a:pt x="148" y="241"/>
                  <a:pt x="148" y="210"/>
                </a:cubicBezTo>
                <a:lnTo>
                  <a:pt x="53" y="210"/>
                </a:lnTo>
                <a:close/>
                <a:moveTo>
                  <a:pt x="401" y="302"/>
                </a:moveTo>
                <a:cubicBezTo>
                  <a:pt x="401" y="275"/>
                  <a:pt x="378" y="252"/>
                  <a:pt x="351" y="252"/>
                </a:cubicBezTo>
                <a:cubicBezTo>
                  <a:pt x="325" y="252"/>
                  <a:pt x="301" y="275"/>
                  <a:pt x="301" y="302"/>
                </a:cubicBezTo>
                <a:cubicBezTo>
                  <a:pt x="301" y="328"/>
                  <a:pt x="322" y="353"/>
                  <a:pt x="351" y="353"/>
                </a:cubicBezTo>
                <a:cubicBezTo>
                  <a:pt x="378" y="353"/>
                  <a:pt x="401" y="328"/>
                  <a:pt x="401" y="302"/>
                </a:cubicBezTo>
                <a:close/>
                <a:moveTo>
                  <a:pt x="230" y="90"/>
                </a:moveTo>
                <a:cubicBezTo>
                  <a:pt x="230" y="40"/>
                  <a:pt x="190" y="0"/>
                  <a:pt x="140" y="0"/>
                </a:cubicBezTo>
                <a:cubicBezTo>
                  <a:pt x="89" y="0"/>
                  <a:pt x="50" y="39"/>
                  <a:pt x="50" y="90"/>
                </a:cubicBezTo>
                <a:cubicBezTo>
                  <a:pt x="50" y="140"/>
                  <a:pt x="90" y="180"/>
                  <a:pt x="140" y="180"/>
                </a:cubicBezTo>
                <a:lnTo>
                  <a:pt x="154" y="180"/>
                </a:lnTo>
                <a:cubicBezTo>
                  <a:pt x="161" y="149"/>
                  <a:pt x="191" y="125"/>
                  <a:pt x="225" y="117"/>
                </a:cubicBezTo>
                <a:cubicBezTo>
                  <a:pt x="228" y="109"/>
                  <a:pt x="230" y="98"/>
                  <a:pt x="230" y="90"/>
                </a:cubicBezTo>
                <a:close/>
                <a:moveTo>
                  <a:pt x="309" y="212"/>
                </a:moveTo>
                <a:cubicBezTo>
                  <a:pt x="309" y="175"/>
                  <a:pt x="280" y="146"/>
                  <a:pt x="244" y="146"/>
                </a:cubicBezTo>
                <a:cubicBezTo>
                  <a:pt x="207" y="146"/>
                  <a:pt x="177" y="175"/>
                  <a:pt x="177" y="212"/>
                </a:cubicBezTo>
                <a:cubicBezTo>
                  <a:pt x="177" y="249"/>
                  <a:pt x="207" y="278"/>
                  <a:pt x="244" y="278"/>
                </a:cubicBezTo>
                <a:cubicBezTo>
                  <a:pt x="280" y="278"/>
                  <a:pt x="309" y="249"/>
                  <a:pt x="309" y="212"/>
                </a:cubicBezTo>
                <a:close/>
                <a:moveTo>
                  <a:pt x="401" y="67"/>
                </a:moveTo>
                <a:cubicBezTo>
                  <a:pt x="449" y="67"/>
                  <a:pt x="486" y="103"/>
                  <a:pt x="486" y="151"/>
                </a:cubicBezTo>
                <a:cubicBezTo>
                  <a:pt x="486" y="198"/>
                  <a:pt x="449" y="236"/>
                  <a:pt x="401" y="236"/>
                </a:cubicBezTo>
                <a:cubicBezTo>
                  <a:pt x="354" y="239"/>
                  <a:pt x="317" y="198"/>
                  <a:pt x="317" y="151"/>
                </a:cubicBezTo>
                <a:cubicBezTo>
                  <a:pt x="317" y="103"/>
                  <a:pt x="354" y="67"/>
                  <a:pt x="401" y="67"/>
                </a:cubicBezTo>
                <a:close/>
              </a:path>
            </a:pathLst>
          </a:custGeom>
          <a:solidFill>
            <a:schemeClr val="accent1"/>
          </a:solidFill>
          <a:ln>
            <a:noFill/>
          </a:ln>
          <a:effectLst/>
          <a:extLst/>
        </p:spPr>
        <p:txBody>
          <a:bodyPr wrap="none" anchor="ctr"/>
          <a:lstStyle/>
          <a:p>
            <a:pPr>
              <a:defRPr/>
            </a:pPr>
            <a:endParaRPr lang="en-US" dirty="0"/>
          </a:p>
        </p:txBody>
      </p:sp>
      <p:sp>
        <p:nvSpPr>
          <p:cNvPr id="13" name="Text Box 31"/>
          <p:cNvSpPr txBox="1">
            <a:spLocks noChangeArrowheads="1"/>
          </p:cNvSpPr>
          <p:nvPr userDrawn="1"/>
        </p:nvSpPr>
        <p:spPr bwMode="auto">
          <a:xfrm>
            <a:off x="4459309" y="1648322"/>
            <a:ext cx="244309"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1000" dirty="0">
                <a:solidFill>
                  <a:schemeClr val="accent1"/>
                </a:solidFill>
                <a:latin typeface="'MyriadPro-Regular'" charset="0"/>
                <a:cs typeface="'MyriadPro-Regular'" charset="0"/>
              </a:rPr>
              <a:t>Family</a:t>
            </a:r>
          </a:p>
        </p:txBody>
      </p:sp>
    </p:spTree>
    <p:extLst>
      <p:ext uri="{BB962C8B-B14F-4D97-AF65-F5344CB8AC3E}">
        <p14:creationId xmlns:p14="http://schemas.microsoft.com/office/powerpoint/2010/main" val="417955966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graphicFrame>
        <p:nvGraphicFramePr>
          <p:cNvPr id="12" name="Chart 11"/>
          <p:cNvGraphicFramePr>
            <a:graphicFrameLocks noChangeAspect="1"/>
          </p:cNvGraphicFramePr>
          <p:nvPr userDrawn="1">
            <p:extLst>
              <p:ext uri="{D42A27DB-BD31-4B8C-83A1-F6EECF244321}">
                <p14:modId xmlns:p14="http://schemas.microsoft.com/office/powerpoint/2010/main" val="39460862"/>
              </p:ext>
            </p:extLst>
          </p:nvPr>
        </p:nvGraphicFramePr>
        <p:xfrm>
          <a:off x="805180" y="858520"/>
          <a:ext cx="2057400"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ChangeAspect="1"/>
          </p:cNvGraphicFramePr>
          <p:nvPr userDrawn="1">
            <p:extLst>
              <p:ext uri="{D42A27DB-BD31-4B8C-83A1-F6EECF244321}">
                <p14:modId xmlns:p14="http://schemas.microsoft.com/office/powerpoint/2010/main" val="500032968"/>
              </p:ext>
            </p:extLst>
          </p:nvPr>
        </p:nvGraphicFramePr>
        <p:xfrm>
          <a:off x="3543300" y="858520"/>
          <a:ext cx="20574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noChangeAspect="1"/>
          </p:cNvGraphicFramePr>
          <p:nvPr userDrawn="1">
            <p:extLst>
              <p:ext uri="{D42A27DB-BD31-4B8C-83A1-F6EECF244321}">
                <p14:modId xmlns:p14="http://schemas.microsoft.com/office/powerpoint/2010/main" val="2131688739"/>
              </p:ext>
            </p:extLst>
          </p:nvPr>
        </p:nvGraphicFramePr>
        <p:xfrm>
          <a:off x="6286500" y="858520"/>
          <a:ext cx="2057400" cy="160020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userDrawn="1"/>
        </p:nvSpPr>
        <p:spPr>
          <a:xfrm>
            <a:off x="6286500" y="2868414"/>
            <a:ext cx="2057400" cy="1234440"/>
          </a:xfrm>
          <a:prstGeom prst="rect">
            <a:avLst/>
          </a:prstGeom>
        </p:spPr>
        <p:txBody>
          <a:bodyPr wrap="none" lIns="0" tIns="0" rIns="0" bIns="137160" anchor="ctr">
            <a:noAutofit/>
          </a:bodyPr>
          <a:lstStyle/>
          <a:p>
            <a:pPr algn="ctr"/>
            <a:r>
              <a:rPr lang="en-US" sz="8000" b="1" dirty="0">
                <a:solidFill>
                  <a:srgbClr val="012169"/>
                </a:solidFill>
                <a:latin typeface="Calibri"/>
                <a:cs typeface="Calibri"/>
              </a:rPr>
              <a:t>25%</a:t>
            </a:r>
            <a:endParaRPr lang="en-US" sz="8000" dirty="0"/>
          </a:p>
        </p:txBody>
      </p:sp>
      <p:sp>
        <p:nvSpPr>
          <p:cNvPr id="16" name="Rectangle 15"/>
          <p:cNvSpPr/>
          <p:nvPr userDrawn="1"/>
        </p:nvSpPr>
        <p:spPr>
          <a:xfrm>
            <a:off x="3543300" y="2868414"/>
            <a:ext cx="2057400" cy="1234440"/>
          </a:xfrm>
          <a:prstGeom prst="rect">
            <a:avLst/>
          </a:prstGeom>
        </p:spPr>
        <p:txBody>
          <a:bodyPr wrap="none" lIns="0" tIns="0" rIns="0" bIns="137160" anchor="ctr">
            <a:noAutofit/>
          </a:bodyPr>
          <a:lstStyle/>
          <a:p>
            <a:pPr algn="ctr"/>
            <a:r>
              <a:rPr lang="en-US" sz="8000" b="1" dirty="0" smtClean="0">
                <a:solidFill>
                  <a:srgbClr val="012169"/>
                </a:solidFill>
                <a:latin typeface="Calibri"/>
                <a:cs typeface="Calibri"/>
              </a:rPr>
              <a:t>41%</a:t>
            </a:r>
            <a:endParaRPr lang="en-US" sz="8000" dirty="0"/>
          </a:p>
        </p:txBody>
      </p:sp>
      <p:sp>
        <p:nvSpPr>
          <p:cNvPr id="17" name="Rectangle 16"/>
          <p:cNvSpPr/>
          <p:nvPr userDrawn="1"/>
        </p:nvSpPr>
        <p:spPr>
          <a:xfrm>
            <a:off x="800100" y="2868414"/>
            <a:ext cx="2057400" cy="1234440"/>
          </a:xfrm>
          <a:prstGeom prst="rect">
            <a:avLst/>
          </a:prstGeom>
        </p:spPr>
        <p:txBody>
          <a:bodyPr wrap="none" lIns="0" tIns="0" rIns="0" bIns="137160" anchor="ctr">
            <a:noAutofit/>
          </a:bodyPr>
          <a:lstStyle/>
          <a:p>
            <a:pPr algn="ctr"/>
            <a:r>
              <a:rPr lang="en-US" sz="8000" b="1" dirty="0" smtClean="0">
                <a:solidFill>
                  <a:srgbClr val="012169"/>
                </a:solidFill>
                <a:latin typeface="Calibri"/>
                <a:cs typeface="Calibri"/>
              </a:rPr>
              <a:t>34%</a:t>
            </a:r>
            <a:endParaRPr lang="en-US" sz="8000" dirty="0"/>
          </a:p>
        </p:txBody>
      </p:sp>
      <p:sp>
        <p:nvSpPr>
          <p:cNvPr id="18" name="TextBox 17"/>
          <p:cNvSpPr txBox="1"/>
          <p:nvPr userDrawn="1"/>
        </p:nvSpPr>
        <p:spPr>
          <a:xfrm>
            <a:off x="457199" y="3906372"/>
            <a:ext cx="2743200" cy="558800"/>
          </a:xfrm>
          <a:prstGeom prst="rect">
            <a:avLst/>
          </a:prstGeom>
          <a:noFill/>
        </p:spPr>
        <p:txBody>
          <a:bodyPr wrap="square" lIns="0" tIns="182880" rIns="0" bIns="182880" rtlCol="0">
            <a:noAutofit/>
          </a:bodyPr>
          <a:lstStyle/>
          <a:p>
            <a:pPr lvl="0" algn="ctr" fontAlgn="auto">
              <a:spcBef>
                <a:spcPts val="0"/>
              </a:spcBef>
              <a:spcAft>
                <a:spcPts val="0"/>
              </a:spcAft>
              <a:defRPr/>
            </a:pPr>
            <a:r>
              <a:rPr lang="en-US" sz="2000" dirty="0">
                <a:solidFill>
                  <a:schemeClr val="accent1"/>
                </a:solidFill>
                <a:latin typeface="Calibri"/>
                <a:cs typeface="Calibri"/>
              </a:rPr>
              <a:t>o</a:t>
            </a:r>
            <a:r>
              <a:rPr lang="en-US" sz="2000" dirty="0" smtClean="0">
                <a:solidFill>
                  <a:schemeClr val="accent1"/>
                </a:solidFill>
                <a:latin typeface="Calibri"/>
                <a:cs typeface="Calibri"/>
              </a:rPr>
              <a:t>f </a:t>
            </a:r>
            <a:r>
              <a:rPr lang="en-US" sz="2000" b="1" dirty="0" smtClean="0">
                <a:solidFill>
                  <a:schemeClr val="accent1"/>
                </a:solidFill>
                <a:latin typeface="Calibri"/>
                <a:cs typeface="Calibri"/>
              </a:rPr>
              <a:t>caregivers</a:t>
            </a:r>
            <a:r>
              <a:rPr lang="en-US" sz="2000" dirty="0" smtClean="0">
                <a:solidFill>
                  <a:schemeClr val="accent1"/>
                </a:solidFill>
                <a:latin typeface="Calibri"/>
                <a:cs typeface="Calibri"/>
              </a:rPr>
              <a:t> are </a:t>
            </a:r>
            <a:r>
              <a:rPr lang="en-US" sz="2000" dirty="0">
                <a:solidFill>
                  <a:schemeClr val="accent1"/>
                </a:solidFill>
                <a:latin typeface="Calibri"/>
                <a:cs typeface="Calibri"/>
              </a:rPr>
              <a:t>age </a:t>
            </a:r>
            <a:endParaRPr lang="en-US" sz="2000" dirty="0" smtClean="0">
              <a:solidFill>
                <a:schemeClr val="accent1"/>
              </a:solidFill>
              <a:latin typeface="Calibri"/>
              <a:cs typeface="Calibri"/>
            </a:endParaRPr>
          </a:p>
          <a:p>
            <a:pPr lvl="0" algn="ctr" fontAlgn="auto">
              <a:spcBef>
                <a:spcPts val="0"/>
              </a:spcBef>
              <a:spcAft>
                <a:spcPts val="0"/>
              </a:spcAft>
              <a:defRPr/>
            </a:pPr>
            <a:r>
              <a:rPr lang="en-US" sz="2000" b="1" dirty="0" smtClean="0">
                <a:solidFill>
                  <a:schemeClr val="accent1"/>
                </a:solidFill>
                <a:latin typeface="Calibri"/>
                <a:cs typeface="Calibri"/>
              </a:rPr>
              <a:t>65 or </a:t>
            </a:r>
            <a:r>
              <a:rPr lang="en-US" sz="2000" b="1" dirty="0">
                <a:solidFill>
                  <a:schemeClr val="accent1"/>
                </a:solidFill>
                <a:latin typeface="Calibri"/>
                <a:cs typeface="Calibri"/>
              </a:rPr>
              <a:t>older</a:t>
            </a:r>
            <a:endParaRPr lang="en-US" sz="2000" b="1" dirty="0">
              <a:solidFill>
                <a:srgbClr val="012169"/>
              </a:solidFill>
              <a:latin typeface="Calibri"/>
              <a:cs typeface="Calibri"/>
            </a:endParaRPr>
          </a:p>
        </p:txBody>
      </p:sp>
      <p:sp>
        <p:nvSpPr>
          <p:cNvPr id="19" name="TextBox 18"/>
          <p:cNvSpPr txBox="1"/>
          <p:nvPr userDrawn="1"/>
        </p:nvSpPr>
        <p:spPr>
          <a:xfrm>
            <a:off x="3200400" y="3906372"/>
            <a:ext cx="2743200" cy="558800"/>
          </a:xfrm>
          <a:prstGeom prst="rect">
            <a:avLst/>
          </a:prstGeom>
          <a:noFill/>
        </p:spPr>
        <p:txBody>
          <a:bodyPr wrap="square" lIns="0" tIns="182880" rIns="0" bIns="182880" rtlCol="0">
            <a:noAutofit/>
          </a:bodyPr>
          <a:lstStyle/>
          <a:p>
            <a:pPr lvl="0" algn="ctr" fontAlgn="auto">
              <a:spcBef>
                <a:spcPts val="0"/>
              </a:spcBef>
              <a:spcAft>
                <a:spcPts val="0"/>
              </a:spcAft>
              <a:defRPr/>
            </a:pPr>
            <a:r>
              <a:rPr lang="en-US" sz="2000" dirty="0" smtClean="0">
                <a:solidFill>
                  <a:schemeClr val="accent1"/>
                </a:solidFill>
                <a:latin typeface="Calibri"/>
                <a:cs typeface="Calibri"/>
              </a:rPr>
              <a:t>of </a:t>
            </a:r>
            <a:r>
              <a:rPr lang="en-US" sz="2000" b="1" dirty="0" smtClean="0">
                <a:solidFill>
                  <a:schemeClr val="accent1"/>
                </a:solidFill>
                <a:latin typeface="Calibri"/>
                <a:cs typeface="Calibri"/>
              </a:rPr>
              <a:t>caregivers </a:t>
            </a:r>
            <a:r>
              <a:rPr lang="en-US" sz="2000" dirty="0" smtClean="0">
                <a:solidFill>
                  <a:schemeClr val="accent1"/>
                </a:solidFill>
                <a:latin typeface="Calibri"/>
                <a:cs typeface="Calibri"/>
              </a:rPr>
              <a:t>have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a household income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of </a:t>
            </a:r>
            <a:r>
              <a:rPr lang="en-US" sz="2000" b="1" dirty="0" smtClean="0">
                <a:solidFill>
                  <a:schemeClr val="accent1"/>
                </a:solidFill>
                <a:latin typeface="Calibri"/>
                <a:cs typeface="Calibri"/>
              </a:rPr>
              <a:t>$</a:t>
            </a:r>
            <a:r>
              <a:rPr lang="en-US" sz="2000" b="1" dirty="0">
                <a:solidFill>
                  <a:schemeClr val="accent1"/>
                </a:solidFill>
                <a:latin typeface="Calibri"/>
                <a:cs typeface="Calibri"/>
              </a:rPr>
              <a:t>50,000 or less</a:t>
            </a:r>
            <a:endParaRPr lang="en-US" sz="2000" b="1" dirty="0">
              <a:solidFill>
                <a:srgbClr val="012169"/>
              </a:solidFill>
              <a:latin typeface="Calibri"/>
              <a:cs typeface="Calibri"/>
            </a:endParaRPr>
          </a:p>
        </p:txBody>
      </p:sp>
      <p:sp>
        <p:nvSpPr>
          <p:cNvPr id="20" name="TextBox 19"/>
          <p:cNvSpPr txBox="1"/>
          <p:nvPr userDrawn="1"/>
        </p:nvSpPr>
        <p:spPr>
          <a:xfrm>
            <a:off x="6004058" y="3906372"/>
            <a:ext cx="2681299" cy="558800"/>
          </a:xfrm>
          <a:prstGeom prst="rect">
            <a:avLst/>
          </a:prstGeom>
          <a:noFill/>
        </p:spPr>
        <p:txBody>
          <a:bodyPr wrap="square" lIns="0" tIns="182880" rIns="0" bIns="182880" rtlCol="0">
            <a:noAutofit/>
          </a:bodyPr>
          <a:lstStyle/>
          <a:p>
            <a:pPr lvl="0" algn="ctr" fontAlgn="auto">
              <a:spcBef>
                <a:spcPts val="0"/>
              </a:spcBef>
              <a:spcAft>
                <a:spcPts val="0"/>
              </a:spcAft>
              <a:defRPr/>
            </a:pPr>
            <a:r>
              <a:rPr lang="en-US" sz="2000" spc="-20" dirty="0" smtClean="0">
                <a:solidFill>
                  <a:schemeClr val="accent1"/>
                </a:solidFill>
                <a:latin typeface="Calibri"/>
                <a:cs typeface="Calibri"/>
              </a:rPr>
              <a:t>of </a:t>
            </a:r>
            <a:r>
              <a:rPr lang="en-US" sz="2000" spc="-20" dirty="0">
                <a:solidFill>
                  <a:schemeClr val="accent1"/>
                </a:solidFill>
                <a:latin typeface="Calibri"/>
                <a:cs typeface="Calibri"/>
              </a:rPr>
              <a:t>dementia </a:t>
            </a:r>
            <a:r>
              <a:rPr lang="en-US" sz="2000" b="1" spc="-20" dirty="0">
                <a:solidFill>
                  <a:schemeClr val="accent1"/>
                </a:solidFill>
                <a:latin typeface="Calibri"/>
                <a:cs typeface="Calibri"/>
              </a:rPr>
              <a:t>caregivers</a:t>
            </a:r>
            <a:r>
              <a:rPr lang="en-US" sz="2000" spc="-20" dirty="0">
                <a:solidFill>
                  <a:schemeClr val="accent1"/>
                </a:solidFill>
                <a:latin typeface="Calibri"/>
                <a:cs typeface="Calibri"/>
              </a:rPr>
              <a:t> are </a:t>
            </a:r>
            <a:r>
              <a:rPr lang="en-US" sz="2000" spc="-20" dirty="0" smtClean="0">
                <a:solidFill>
                  <a:schemeClr val="accent1"/>
                </a:solidFill>
                <a:latin typeface="Calibri"/>
                <a:cs typeface="Calibri"/>
              </a:rPr>
              <a:t>“sandwich generation,” caring for</a:t>
            </a:r>
            <a:br>
              <a:rPr lang="en-US" sz="2000" spc="-20" dirty="0" smtClean="0">
                <a:solidFill>
                  <a:schemeClr val="accent1"/>
                </a:solidFill>
                <a:latin typeface="Calibri"/>
                <a:cs typeface="Calibri"/>
              </a:rPr>
            </a:br>
            <a:r>
              <a:rPr lang="en-US" sz="2000" b="1" spc="-20" dirty="0" smtClean="0">
                <a:solidFill>
                  <a:schemeClr val="accent1"/>
                </a:solidFill>
                <a:latin typeface="Calibri"/>
                <a:cs typeface="Calibri"/>
              </a:rPr>
              <a:t>an</a:t>
            </a:r>
            <a:r>
              <a:rPr lang="en-US" sz="2000" spc="-20" dirty="0" smtClean="0">
                <a:solidFill>
                  <a:schemeClr val="accent1"/>
                </a:solidFill>
                <a:latin typeface="Calibri"/>
                <a:cs typeface="Calibri"/>
              </a:rPr>
              <a:t> </a:t>
            </a:r>
            <a:r>
              <a:rPr lang="en-US" sz="2000" b="1" spc="-20" dirty="0">
                <a:solidFill>
                  <a:schemeClr val="accent1"/>
                </a:solidFill>
                <a:latin typeface="Calibri"/>
                <a:cs typeface="Calibri"/>
              </a:rPr>
              <a:t>aging parent</a:t>
            </a:r>
            <a:r>
              <a:rPr lang="en-US" sz="2000" spc="-20" dirty="0">
                <a:solidFill>
                  <a:schemeClr val="accent1"/>
                </a:solidFill>
                <a:latin typeface="Calibri"/>
                <a:cs typeface="Calibri"/>
              </a:rPr>
              <a:t> </a:t>
            </a:r>
            <a:r>
              <a:rPr lang="en-US" sz="2000" b="1" spc="-20" dirty="0">
                <a:solidFill>
                  <a:schemeClr val="accent1"/>
                </a:solidFill>
                <a:latin typeface="Calibri"/>
                <a:cs typeface="Calibri"/>
              </a:rPr>
              <a:t>and</a:t>
            </a:r>
            <a:r>
              <a:rPr lang="en-US" sz="2000" spc="-20" dirty="0">
                <a:solidFill>
                  <a:schemeClr val="accent1"/>
                </a:solidFill>
                <a:latin typeface="Calibri"/>
                <a:cs typeface="Calibri"/>
              </a:rPr>
              <a:t>  </a:t>
            </a:r>
            <a:r>
              <a:rPr lang="en-US" sz="2000" spc="-20" dirty="0" smtClean="0">
                <a:solidFill>
                  <a:schemeClr val="accent1"/>
                </a:solidFill>
                <a:latin typeface="Calibri"/>
                <a:cs typeface="Calibri"/>
              </a:rPr>
              <a:t/>
            </a:r>
            <a:br>
              <a:rPr lang="en-US" sz="2000" spc="-20" dirty="0" smtClean="0">
                <a:solidFill>
                  <a:schemeClr val="accent1"/>
                </a:solidFill>
                <a:latin typeface="Calibri"/>
                <a:cs typeface="Calibri"/>
              </a:rPr>
            </a:br>
            <a:r>
              <a:rPr lang="en-US" sz="2000" b="1" spc="-20" dirty="0" smtClean="0">
                <a:solidFill>
                  <a:schemeClr val="accent1"/>
                </a:solidFill>
                <a:latin typeface="Calibri"/>
                <a:cs typeface="Calibri"/>
              </a:rPr>
              <a:t>children </a:t>
            </a:r>
            <a:r>
              <a:rPr lang="en-US" sz="2000" b="1" spc="-20" dirty="0">
                <a:solidFill>
                  <a:schemeClr val="accent1"/>
                </a:solidFill>
                <a:latin typeface="Calibri"/>
                <a:cs typeface="Calibri"/>
              </a:rPr>
              <a:t>under </a:t>
            </a:r>
            <a:r>
              <a:rPr lang="en-US" sz="2000" b="1" spc="-20" dirty="0" smtClean="0">
                <a:solidFill>
                  <a:schemeClr val="accent1"/>
                </a:solidFill>
                <a:latin typeface="Calibri"/>
                <a:cs typeface="Calibri"/>
              </a:rPr>
              <a:t>18</a:t>
            </a:r>
            <a:endParaRPr lang="en-US" sz="2000" b="1" spc="-20" dirty="0">
              <a:solidFill>
                <a:srgbClr val="012169"/>
              </a:solidFill>
              <a:latin typeface="Calibri"/>
              <a:cs typeface="Calibri"/>
            </a:endParaRPr>
          </a:p>
        </p:txBody>
      </p:sp>
      <p:cxnSp>
        <p:nvCxnSpPr>
          <p:cNvPr id="21" name="Straight Connector 20"/>
          <p:cNvCxnSpPr/>
          <p:nvPr userDrawn="1"/>
        </p:nvCxnSpPr>
        <p:spPr>
          <a:xfrm>
            <a:off x="4183380" y="2844800"/>
            <a:ext cx="777240" cy="0"/>
          </a:xfrm>
          <a:prstGeom prst="line">
            <a:avLst/>
          </a:prstGeom>
          <a:ln w="12700" cmpd="sng">
            <a:solidFill>
              <a:schemeClr val="accent1"/>
            </a:solidFill>
            <a:prstDash val="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926580" y="2844800"/>
            <a:ext cx="777240" cy="0"/>
          </a:xfrm>
          <a:prstGeom prst="line">
            <a:avLst/>
          </a:prstGeom>
          <a:ln w="12700" cmpd="sng">
            <a:solidFill>
              <a:schemeClr val="accent1"/>
            </a:solidFill>
            <a:prstDash val="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40180" y="2844800"/>
            <a:ext cx="77724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3200400" y="0"/>
            <a:ext cx="0" cy="685800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5943600" y="0"/>
            <a:ext cx="0" cy="685800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3925730" y="6093149"/>
            <a:ext cx="4047465" cy="553998"/>
          </a:xfrm>
          <a:prstGeom prst="rect">
            <a:avLst/>
          </a:prstGeom>
          <a:noFill/>
        </p:spPr>
        <p:txBody>
          <a:bodyPr wrap="none" rtlCol="0">
            <a:spAutoFit/>
          </a:bodyPr>
          <a:lstStyle/>
          <a:p>
            <a:r>
              <a:rPr lang="en-US" sz="1000" dirty="0" smtClean="0">
                <a:latin typeface="Calibri"/>
                <a:cs typeface="Calibri"/>
              </a:rPr>
              <a:t>Source: </a:t>
            </a:r>
            <a:r>
              <a:rPr lang="en-US" sz="1000" dirty="0">
                <a:latin typeface="Calibri"/>
                <a:cs typeface="Calibri"/>
              </a:rPr>
              <a:t>Alzheimer’s Association. http://www.alz.org/facts/overview.asp </a:t>
            </a:r>
          </a:p>
          <a:p>
            <a:r>
              <a:rPr lang="en-US" sz="1000" dirty="0" smtClean="0">
                <a:latin typeface="Calibri"/>
                <a:cs typeface="Calibri"/>
              </a:rPr>
              <a:t>  </a:t>
            </a:r>
            <a:endParaRPr lang="en-US" sz="1000" dirty="0">
              <a:latin typeface="Calibri"/>
              <a:cs typeface="Calibri"/>
            </a:endParaRPr>
          </a:p>
          <a:p>
            <a:endParaRPr lang="en-US" sz="1000" dirty="0" smtClean="0">
              <a:latin typeface="Calibri"/>
              <a:cs typeface="Calibri"/>
            </a:endParaRPr>
          </a:p>
        </p:txBody>
      </p:sp>
    </p:spTree>
    <p:extLst>
      <p:ext uri="{BB962C8B-B14F-4D97-AF65-F5344CB8AC3E}">
        <p14:creationId xmlns:p14="http://schemas.microsoft.com/office/powerpoint/2010/main" val="469160052"/>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Tree>
    <p:extLst>
      <p:ext uri="{BB962C8B-B14F-4D97-AF65-F5344CB8AC3E}">
        <p14:creationId xmlns:p14="http://schemas.microsoft.com/office/powerpoint/2010/main" val="250959548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5" name="TextBox 4"/>
          <p:cNvSpPr txBox="1"/>
          <p:nvPr userDrawn="1"/>
        </p:nvSpPr>
        <p:spPr>
          <a:xfrm>
            <a:off x="457200" y="457200"/>
            <a:ext cx="8229600" cy="5349240"/>
          </a:xfrm>
          <a:prstGeom prst="rect">
            <a:avLst/>
          </a:prstGeom>
          <a:solidFill>
            <a:schemeClr val="bg1">
              <a:alpha val="80000"/>
            </a:schemeClr>
          </a:solidFill>
        </p:spPr>
        <p:txBody>
          <a:bodyPr wrap="square" lIns="457200" tIns="457200" rIns="182880" bIns="0" rtlCol="0" anchor="t" anchorCtr="0">
            <a:noAutofit/>
          </a:bodyPr>
          <a:lstStyle/>
          <a:p>
            <a:pPr>
              <a:lnSpc>
                <a:spcPct val="83000"/>
              </a:lnSpc>
            </a:pPr>
            <a:endParaRPr lang="en-US" sz="4400" dirty="0" smtClean="0">
              <a:solidFill>
                <a:srgbClr val="012169"/>
              </a:solidFill>
              <a:latin typeface="+mn-lt"/>
            </a:endParaRPr>
          </a:p>
        </p:txBody>
      </p:sp>
      <p:grpSp>
        <p:nvGrpSpPr>
          <p:cNvPr id="7" name="Group 6"/>
          <p:cNvGrpSpPr/>
          <p:nvPr userDrawn="1"/>
        </p:nvGrpSpPr>
        <p:grpSpPr>
          <a:xfrm>
            <a:off x="1043858" y="954396"/>
            <a:ext cx="4648330" cy="4524655"/>
            <a:chOff x="3930422" y="1018535"/>
            <a:chExt cx="4648330" cy="4524655"/>
          </a:xfrm>
        </p:grpSpPr>
        <p:sp>
          <p:nvSpPr>
            <p:cNvPr id="8" name="Rectangle 7"/>
            <p:cNvSpPr/>
            <p:nvPr/>
          </p:nvSpPr>
          <p:spPr>
            <a:xfrm>
              <a:off x="3930422" y="1018535"/>
              <a:ext cx="2057400" cy="1124466"/>
            </a:xfrm>
            <a:prstGeom prst="rect">
              <a:avLst/>
            </a:prstGeom>
          </p:spPr>
          <p:txBody>
            <a:bodyPr wrap="none" lIns="0" tIns="0" rIns="0" bIns="0" anchor="t">
              <a:noAutofit/>
            </a:bodyPr>
            <a:lstStyle/>
            <a:p>
              <a:r>
                <a:rPr lang="en-US" sz="8500" b="1" dirty="0" smtClean="0">
                  <a:solidFill>
                    <a:srgbClr val="012169"/>
                  </a:solidFill>
                  <a:latin typeface="Calibri"/>
                  <a:cs typeface="Calibri"/>
                </a:rPr>
                <a:t>66%</a:t>
              </a:r>
              <a:endParaRPr lang="en-US" sz="8500" dirty="0"/>
            </a:p>
          </p:txBody>
        </p:sp>
        <p:sp>
          <p:nvSpPr>
            <p:cNvPr id="9" name="TextBox 8"/>
            <p:cNvSpPr txBox="1"/>
            <p:nvPr/>
          </p:nvSpPr>
          <p:spPr>
            <a:xfrm>
              <a:off x="3986432" y="2131022"/>
              <a:ext cx="4592320" cy="1398216"/>
            </a:xfrm>
            <a:prstGeom prst="rect">
              <a:avLst/>
            </a:prstGeom>
            <a:noFill/>
          </p:spPr>
          <p:txBody>
            <a:bodyPr wrap="square" lIns="0" tIns="182880" rIns="0" bIns="182880" rtlCol="0">
              <a:noAutofit/>
            </a:bodyPr>
            <a:lstStyle/>
            <a:p>
              <a:pPr lvl="0" fontAlgn="auto">
                <a:spcBef>
                  <a:spcPts val="0"/>
                </a:spcBef>
                <a:spcAft>
                  <a:spcPts val="0"/>
                </a:spcAft>
                <a:defRPr/>
              </a:pPr>
              <a:r>
                <a:rPr lang="en-US" sz="2000" dirty="0">
                  <a:solidFill>
                    <a:schemeClr val="accent1"/>
                  </a:solidFill>
                  <a:latin typeface="Calibri"/>
                  <a:cs typeface="Calibri"/>
                </a:rPr>
                <a:t>of caregivers </a:t>
              </a:r>
              <a:r>
                <a:rPr lang="en-US" sz="2000" dirty="0" smtClean="0">
                  <a:solidFill>
                    <a:schemeClr val="accent1"/>
                  </a:solidFill>
                  <a:latin typeface="Calibri"/>
                  <a:cs typeface="Calibri"/>
                </a:rPr>
                <a:t>are </a:t>
              </a:r>
              <a:r>
                <a:rPr lang="en-US" sz="2000" b="1" dirty="0">
                  <a:solidFill>
                    <a:schemeClr val="accent1"/>
                  </a:solidFill>
                  <a:latin typeface="Calibri"/>
                  <a:cs typeface="Calibri"/>
                </a:rPr>
                <a:t>women</a:t>
              </a:r>
              <a:endParaRPr lang="en-US" sz="2000" b="1" dirty="0">
                <a:solidFill>
                  <a:srgbClr val="012169"/>
                </a:solidFill>
                <a:latin typeface="Calibri"/>
                <a:cs typeface="Calibri"/>
              </a:endParaRPr>
            </a:p>
          </p:txBody>
        </p:sp>
        <p:cxnSp>
          <p:nvCxnSpPr>
            <p:cNvPr id="10" name="Straight Connector 9"/>
            <p:cNvCxnSpPr/>
            <p:nvPr/>
          </p:nvCxnSpPr>
          <p:spPr>
            <a:xfrm flipH="1">
              <a:off x="3995672" y="2950631"/>
              <a:ext cx="77724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930422" y="3020913"/>
              <a:ext cx="2057400" cy="1124466"/>
            </a:xfrm>
            <a:prstGeom prst="rect">
              <a:avLst/>
            </a:prstGeom>
          </p:spPr>
          <p:txBody>
            <a:bodyPr wrap="none" lIns="0" tIns="0" rIns="0" bIns="0" anchor="t">
              <a:noAutofit/>
            </a:bodyPr>
            <a:lstStyle/>
            <a:p>
              <a:r>
                <a:rPr lang="en-US" sz="8500" b="1" dirty="0" smtClean="0">
                  <a:solidFill>
                    <a:srgbClr val="012169"/>
                  </a:solidFill>
                  <a:latin typeface="Calibri"/>
                  <a:cs typeface="Calibri"/>
                </a:rPr>
                <a:t>$324,044</a:t>
              </a:r>
              <a:endParaRPr lang="en-US" sz="8500" dirty="0"/>
            </a:p>
          </p:txBody>
        </p:sp>
        <p:sp>
          <p:nvSpPr>
            <p:cNvPr id="12" name="TextBox 11"/>
            <p:cNvSpPr txBox="1"/>
            <p:nvPr/>
          </p:nvSpPr>
          <p:spPr>
            <a:xfrm>
              <a:off x="3986432" y="4144974"/>
              <a:ext cx="4592320" cy="1398216"/>
            </a:xfrm>
            <a:prstGeom prst="rect">
              <a:avLst/>
            </a:prstGeom>
            <a:noFill/>
          </p:spPr>
          <p:txBody>
            <a:bodyPr wrap="square" lIns="0" tIns="182880" rIns="0" bIns="182880" rtlCol="0">
              <a:noAutofit/>
            </a:bodyPr>
            <a:lstStyle/>
            <a:p>
              <a:pPr lvl="0" fontAlgn="auto">
                <a:spcBef>
                  <a:spcPts val="0"/>
                </a:spcBef>
                <a:spcAft>
                  <a:spcPts val="0"/>
                </a:spcAft>
                <a:defRPr/>
              </a:pPr>
              <a:r>
                <a:rPr lang="en-US" sz="2000" dirty="0">
                  <a:solidFill>
                    <a:schemeClr val="accent1"/>
                  </a:solidFill>
                  <a:latin typeface="Calibri"/>
                  <a:cs typeface="Calibri"/>
                </a:rPr>
                <a:t>A</a:t>
              </a:r>
              <a:r>
                <a:rPr lang="en-US" sz="2000" dirty="0" smtClean="0">
                  <a:solidFill>
                    <a:schemeClr val="accent1"/>
                  </a:solidFill>
                  <a:latin typeface="Calibri"/>
                  <a:cs typeface="Calibri"/>
                </a:rPr>
                <a:t>verage </a:t>
              </a:r>
              <a:r>
                <a:rPr lang="en-US" sz="2000" b="1" dirty="0">
                  <a:solidFill>
                    <a:schemeClr val="accent1"/>
                  </a:solidFill>
                  <a:latin typeface="Calibri"/>
                  <a:cs typeface="Calibri"/>
                </a:rPr>
                <a:t>lost compensation</a:t>
              </a:r>
              <a:r>
                <a:rPr lang="en-US" sz="2000" dirty="0">
                  <a:solidFill>
                    <a:schemeClr val="accent1"/>
                  </a:solidFill>
                  <a:latin typeface="Calibri"/>
                  <a:cs typeface="Calibri"/>
                </a:rPr>
                <a:t> </a:t>
              </a:r>
              <a:r>
                <a:rPr lang="en-US" sz="2000" dirty="0" smtClean="0">
                  <a:solidFill>
                    <a:schemeClr val="accent1"/>
                  </a:solidFill>
                  <a:latin typeface="Calibri"/>
                  <a:cs typeface="Calibri"/>
                </a:rPr>
                <a:t>for </a:t>
              </a:r>
              <a:r>
                <a:rPr lang="en-US" sz="2000" dirty="0">
                  <a:solidFill>
                    <a:schemeClr val="accent1"/>
                  </a:solidFill>
                  <a:latin typeface="Calibri"/>
                  <a:cs typeface="Calibri"/>
                </a:rPr>
                <a:t>women </a:t>
              </a:r>
              <a:r>
                <a:rPr lang="en-US" sz="2000" dirty="0" smtClean="0">
                  <a:solidFill>
                    <a:schemeClr val="accent1"/>
                  </a:solidFill>
                  <a:latin typeface="Calibri"/>
                  <a:cs typeface="Calibri"/>
                </a:rPr>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due </a:t>
              </a:r>
              <a:r>
                <a:rPr lang="en-US" sz="2000" dirty="0">
                  <a:solidFill>
                    <a:schemeClr val="accent1"/>
                  </a:solidFill>
                  <a:latin typeface="Calibri"/>
                  <a:cs typeface="Calibri"/>
                </a:rPr>
                <a:t>to caregiving</a:t>
              </a:r>
              <a:endParaRPr lang="en-US" sz="2000" dirty="0">
                <a:solidFill>
                  <a:srgbClr val="012169"/>
                </a:solidFill>
                <a:latin typeface="Calibri"/>
                <a:cs typeface="Calibri"/>
              </a:endParaRPr>
            </a:p>
          </p:txBody>
        </p:sp>
      </p:grpSp>
      <p:sp>
        <p:nvSpPr>
          <p:cNvPr id="13" name="TextBox 12"/>
          <p:cNvSpPr txBox="1"/>
          <p:nvPr userDrawn="1"/>
        </p:nvSpPr>
        <p:spPr>
          <a:xfrm>
            <a:off x="3931920" y="5828907"/>
            <a:ext cx="4781571" cy="400110"/>
          </a:xfrm>
          <a:prstGeom prst="rect">
            <a:avLst/>
          </a:prstGeom>
          <a:solidFill>
            <a:schemeClr val="bg1">
              <a:alpha val="48000"/>
            </a:schemeClr>
          </a:solidFill>
        </p:spPr>
        <p:txBody>
          <a:bodyPr wrap="square" rtlCol="0">
            <a:spAutoFit/>
          </a:bodyPr>
          <a:lstStyle/>
          <a:p>
            <a:r>
              <a:rPr lang="en-US" sz="1000" dirty="0" smtClean="0">
                <a:latin typeface="+mn-lt"/>
              </a:rPr>
              <a:t>Source: The Atlantic. https</a:t>
            </a:r>
            <a:r>
              <a:rPr lang="en-US" sz="1000" dirty="0">
                <a:latin typeface="+mn-lt"/>
              </a:rPr>
              <a:t>://www.theatlantic.com/business/archive/2016/02/working-daughters-eldercare/459249</a:t>
            </a:r>
            <a:r>
              <a:rPr lang="en-US" sz="1000" dirty="0" smtClean="0">
                <a:latin typeface="+mn-lt"/>
              </a:rPr>
              <a:t>/</a:t>
            </a:r>
            <a:endParaRPr lang="en-US" sz="1000" dirty="0" smtClean="0">
              <a:latin typeface="+mn-lt"/>
              <a:cs typeface="Calibri"/>
            </a:endParaRPr>
          </a:p>
        </p:txBody>
      </p:sp>
    </p:spTree>
    <p:extLst>
      <p:ext uri="{BB962C8B-B14F-4D97-AF65-F5344CB8AC3E}">
        <p14:creationId xmlns:p14="http://schemas.microsoft.com/office/powerpoint/2010/main" val="176859368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Oval 2"/>
          <p:cNvSpPr>
            <a:spLocks noChangeAspect="1"/>
          </p:cNvSpPr>
          <p:nvPr userDrawn="1"/>
        </p:nvSpPr>
        <p:spPr bwMode="auto">
          <a:xfrm>
            <a:off x="4000500" y="914400"/>
            <a:ext cx="1143000" cy="1143000"/>
          </a:xfrm>
          <a:prstGeom prst="ellipse">
            <a:avLst/>
          </a:prstGeom>
          <a:solidFill>
            <a:schemeClr val="accent2"/>
          </a:solidFill>
          <a:ln w="50800" cap="flat" cmpd="thickThin"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cxnSp>
        <p:nvCxnSpPr>
          <p:cNvPr id="8" name="Straight Connector 7"/>
          <p:cNvCxnSpPr/>
          <p:nvPr userDrawn="1"/>
        </p:nvCxnSpPr>
        <p:spPr>
          <a:xfrm>
            <a:off x="914400"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248656"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10" name="Oval 9"/>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
        <p:nvSpPr>
          <p:cNvPr id="14" name="TextBox 13"/>
          <p:cNvSpPr txBox="1"/>
          <p:nvPr userDrawn="1"/>
        </p:nvSpPr>
        <p:spPr>
          <a:xfrm>
            <a:off x="914400" y="1483051"/>
            <a:ext cx="7315200" cy="4315944"/>
          </a:xfrm>
          <a:prstGeom prst="rect">
            <a:avLst/>
          </a:prstGeom>
          <a:noFill/>
        </p:spPr>
        <p:txBody>
          <a:bodyPr wrap="square" lIns="0" tIns="0" rIns="0" bIns="0" rtlCol="0" anchor="ctr" anchorCtr="0">
            <a:noAutofit/>
          </a:bodyPr>
          <a:lstStyle/>
          <a:p>
            <a:pPr algn="ctr">
              <a:lnSpc>
                <a:spcPct val="90000"/>
              </a:lnSpc>
            </a:pPr>
            <a:r>
              <a:rPr lang="en-US" sz="4400" dirty="0">
                <a:solidFill>
                  <a:srgbClr val="012169"/>
                </a:solidFill>
                <a:latin typeface="+mn-lt"/>
              </a:rPr>
              <a:t>Out-of-pocket costs for Alzheimer’s are </a:t>
            </a:r>
            <a:r>
              <a:rPr lang="en-US" sz="4400" b="1" dirty="0">
                <a:solidFill>
                  <a:srgbClr val="012169"/>
                </a:solidFill>
                <a:latin typeface="+mn-lt"/>
              </a:rPr>
              <a:t>80% higher</a:t>
            </a:r>
            <a:r>
              <a:rPr lang="en-US" sz="4400" dirty="0">
                <a:solidFill>
                  <a:srgbClr val="012169"/>
                </a:solidFill>
                <a:latin typeface="+mn-lt"/>
              </a:rPr>
              <a:t> than for cancer </a:t>
            </a:r>
            <a:r>
              <a:rPr lang="en-US" sz="4400" dirty="0" smtClean="0">
                <a:solidFill>
                  <a:srgbClr val="012169"/>
                </a:solidFill>
                <a:latin typeface="+mn-lt"/>
              </a:rPr>
              <a:t>or </a:t>
            </a:r>
            <a:br>
              <a:rPr lang="en-US" sz="4400" dirty="0" smtClean="0">
                <a:solidFill>
                  <a:srgbClr val="012169"/>
                </a:solidFill>
                <a:latin typeface="+mn-lt"/>
              </a:rPr>
            </a:br>
            <a:r>
              <a:rPr lang="en-US" sz="4400" dirty="0" smtClean="0">
                <a:solidFill>
                  <a:srgbClr val="012169"/>
                </a:solidFill>
                <a:latin typeface="+mn-lt"/>
              </a:rPr>
              <a:t>heart </a:t>
            </a:r>
            <a:r>
              <a:rPr lang="en-US" sz="4400" dirty="0">
                <a:solidFill>
                  <a:srgbClr val="012169"/>
                </a:solidFill>
                <a:latin typeface="+mn-lt"/>
              </a:rPr>
              <a:t>disease.</a:t>
            </a:r>
            <a:endParaRPr lang="en-US" sz="5500" dirty="0" smtClean="0">
              <a:solidFill>
                <a:srgbClr val="012169"/>
              </a:solidFill>
              <a:latin typeface="+mn-lt"/>
            </a:endParaRPr>
          </a:p>
        </p:txBody>
      </p:sp>
      <p:sp>
        <p:nvSpPr>
          <p:cNvPr id="15" name="Text Box 31"/>
          <p:cNvSpPr txBox="1">
            <a:spLocks noChangeArrowheads="1"/>
          </p:cNvSpPr>
          <p:nvPr userDrawn="1"/>
        </p:nvSpPr>
        <p:spPr bwMode="auto">
          <a:xfrm>
            <a:off x="4459309" y="1648322"/>
            <a:ext cx="244309"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1000" dirty="0" smtClean="0">
                <a:solidFill>
                  <a:schemeClr val="accent1"/>
                </a:solidFill>
                <a:latin typeface="'MyriadPro-Regular'" charset="0"/>
                <a:cs typeface="'MyriadPro-Regular'" charset="0"/>
              </a:rPr>
              <a:t>Finance</a:t>
            </a:r>
            <a:endParaRPr lang="en-US" sz="1000" dirty="0">
              <a:solidFill>
                <a:schemeClr val="accent1"/>
              </a:solidFill>
              <a:latin typeface="'MyriadPro-Regular'" charset="0"/>
              <a:cs typeface="'MyriadPro-Regular'" charset="0"/>
            </a:endParaRPr>
          </a:p>
        </p:txBody>
      </p:sp>
      <p:sp>
        <p:nvSpPr>
          <p:cNvPr id="16" name="Freeform 9"/>
          <p:cNvSpPr>
            <a:spLocks noChangeArrowheads="1"/>
          </p:cNvSpPr>
          <p:nvPr userDrawn="1"/>
        </p:nvSpPr>
        <p:spPr bwMode="auto">
          <a:xfrm>
            <a:off x="4348938" y="1145350"/>
            <a:ext cx="461822" cy="470296"/>
          </a:xfrm>
          <a:custGeom>
            <a:avLst/>
            <a:gdLst>
              <a:gd name="T0" fmla="*/ 383 w 487"/>
              <a:gd name="T1" fmla="*/ 244 h 495"/>
              <a:gd name="T2" fmla="*/ 354 w 487"/>
              <a:gd name="T3" fmla="*/ 273 h 495"/>
              <a:gd name="T4" fmla="*/ 383 w 487"/>
              <a:gd name="T5" fmla="*/ 302 h 495"/>
              <a:gd name="T6" fmla="*/ 412 w 487"/>
              <a:gd name="T7" fmla="*/ 273 h 495"/>
              <a:gd name="T8" fmla="*/ 383 w 487"/>
              <a:gd name="T9" fmla="*/ 244 h 495"/>
              <a:gd name="T10" fmla="*/ 486 w 487"/>
              <a:gd name="T11" fmla="*/ 318 h 495"/>
              <a:gd name="T12" fmla="*/ 465 w 487"/>
              <a:gd name="T13" fmla="*/ 339 h 495"/>
              <a:gd name="T14" fmla="*/ 439 w 487"/>
              <a:gd name="T15" fmla="*/ 339 h 495"/>
              <a:gd name="T16" fmla="*/ 367 w 487"/>
              <a:gd name="T17" fmla="*/ 415 h 495"/>
              <a:gd name="T18" fmla="*/ 362 w 487"/>
              <a:gd name="T19" fmla="*/ 417 h 495"/>
              <a:gd name="T20" fmla="*/ 372 w 487"/>
              <a:gd name="T21" fmla="*/ 444 h 495"/>
              <a:gd name="T22" fmla="*/ 364 w 487"/>
              <a:gd name="T23" fmla="*/ 470 h 495"/>
              <a:gd name="T24" fmla="*/ 322 w 487"/>
              <a:gd name="T25" fmla="*/ 486 h 495"/>
              <a:gd name="T26" fmla="*/ 298 w 487"/>
              <a:gd name="T27" fmla="*/ 473 h 495"/>
              <a:gd name="T28" fmla="*/ 288 w 487"/>
              <a:gd name="T29" fmla="*/ 441 h 495"/>
              <a:gd name="T30" fmla="*/ 175 w 487"/>
              <a:gd name="T31" fmla="*/ 441 h 495"/>
              <a:gd name="T32" fmla="*/ 156 w 487"/>
              <a:gd name="T33" fmla="*/ 478 h 495"/>
              <a:gd name="T34" fmla="*/ 130 w 487"/>
              <a:gd name="T35" fmla="*/ 492 h 495"/>
              <a:gd name="T36" fmla="*/ 87 w 487"/>
              <a:gd name="T37" fmla="*/ 473 h 495"/>
              <a:gd name="T38" fmla="*/ 79 w 487"/>
              <a:gd name="T39" fmla="*/ 447 h 495"/>
              <a:gd name="T40" fmla="*/ 95 w 487"/>
              <a:gd name="T41" fmla="*/ 410 h 495"/>
              <a:gd name="T42" fmla="*/ 87 w 487"/>
              <a:gd name="T43" fmla="*/ 404 h 495"/>
              <a:gd name="T44" fmla="*/ 32 w 487"/>
              <a:gd name="T45" fmla="*/ 230 h 495"/>
              <a:gd name="T46" fmla="*/ 0 w 487"/>
              <a:gd name="T47" fmla="*/ 180 h 495"/>
              <a:gd name="T48" fmla="*/ 40 w 487"/>
              <a:gd name="T49" fmla="*/ 138 h 495"/>
              <a:gd name="T50" fmla="*/ 64 w 487"/>
              <a:gd name="T51" fmla="*/ 162 h 495"/>
              <a:gd name="T52" fmla="*/ 48 w 487"/>
              <a:gd name="T53" fmla="*/ 156 h 495"/>
              <a:gd name="T54" fmla="*/ 24 w 487"/>
              <a:gd name="T55" fmla="*/ 175 h 495"/>
              <a:gd name="T56" fmla="*/ 50 w 487"/>
              <a:gd name="T57" fmla="*/ 196 h 495"/>
              <a:gd name="T58" fmla="*/ 293 w 487"/>
              <a:gd name="T59" fmla="*/ 125 h 495"/>
              <a:gd name="T60" fmla="*/ 372 w 487"/>
              <a:gd name="T61" fmla="*/ 61 h 495"/>
              <a:gd name="T62" fmla="*/ 380 w 487"/>
              <a:gd name="T63" fmla="*/ 212 h 495"/>
              <a:gd name="T64" fmla="*/ 372 w 487"/>
              <a:gd name="T65" fmla="*/ 159 h 495"/>
              <a:gd name="T66" fmla="*/ 436 w 487"/>
              <a:gd name="T67" fmla="*/ 238 h 495"/>
              <a:gd name="T68" fmla="*/ 462 w 487"/>
              <a:gd name="T69" fmla="*/ 238 h 495"/>
              <a:gd name="T70" fmla="*/ 486 w 487"/>
              <a:gd name="T71" fmla="*/ 262 h 495"/>
              <a:gd name="T72" fmla="*/ 486 w 487"/>
              <a:gd name="T73" fmla="*/ 318 h 495"/>
              <a:gd name="T74" fmla="*/ 106 w 487"/>
              <a:gd name="T75" fmla="*/ 72 h 495"/>
              <a:gd name="T76" fmla="*/ 177 w 487"/>
              <a:gd name="T77" fmla="*/ 0 h 495"/>
              <a:gd name="T78" fmla="*/ 248 w 487"/>
              <a:gd name="T79" fmla="*/ 72 h 495"/>
              <a:gd name="T80" fmla="*/ 243 w 487"/>
              <a:gd name="T81" fmla="*/ 98 h 495"/>
              <a:gd name="T82" fmla="*/ 233 w 487"/>
              <a:gd name="T83" fmla="*/ 98 h 495"/>
              <a:gd name="T84" fmla="*/ 124 w 487"/>
              <a:gd name="T85" fmla="*/ 117 h 495"/>
              <a:gd name="T86" fmla="*/ 106 w 487"/>
              <a:gd name="T87" fmla="*/ 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95">
                <a:moveTo>
                  <a:pt x="383" y="244"/>
                </a:moveTo>
                <a:cubicBezTo>
                  <a:pt x="367" y="244"/>
                  <a:pt x="354" y="257"/>
                  <a:pt x="354" y="273"/>
                </a:cubicBezTo>
                <a:cubicBezTo>
                  <a:pt x="354" y="289"/>
                  <a:pt x="367" y="302"/>
                  <a:pt x="383" y="302"/>
                </a:cubicBezTo>
                <a:cubicBezTo>
                  <a:pt x="399" y="302"/>
                  <a:pt x="412" y="289"/>
                  <a:pt x="412" y="273"/>
                </a:cubicBezTo>
                <a:cubicBezTo>
                  <a:pt x="412" y="257"/>
                  <a:pt x="399" y="244"/>
                  <a:pt x="383" y="244"/>
                </a:cubicBezTo>
                <a:close/>
                <a:moveTo>
                  <a:pt x="486" y="318"/>
                </a:moveTo>
                <a:cubicBezTo>
                  <a:pt x="486" y="331"/>
                  <a:pt x="476" y="339"/>
                  <a:pt x="465" y="339"/>
                </a:cubicBezTo>
                <a:lnTo>
                  <a:pt x="439" y="339"/>
                </a:lnTo>
                <a:cubicBezTo>
                  <a:pt x="417" y="383"/>
                  <a:pt x="386" y="407"/>
                  <a:pt x="367" y="415"/>
                </a:cubicBezTo>
                <a:cubicBezTo>
                  <a:pt x="364" y="415"/>
                  <a:pt x="364" y="415"/>
                  <a:pt x="362" y="417"/>
                </a:cubicBezTo>
                <a:lnTo>
                  <a:pt x="372" y="444"/>
                </a:lnTo>
                <a:cubicBezTo>
                  <a:pt x="378" y="455"/>
                  <a:pt x="372" y="468"/>
                  <a:pt x="364" y="470"/>
                </a:cubicBezTo>
                <a:lnTo>
                  <a:pt x="322" y="486"/>
                </a:lnTo>
                <a:cubicBezTo>
                  <a:pt x="311" y="489"/>
                  <a:pt x="301" y="484"/>
                  <a:pt x="298" y="473"/>
                </a:cubicBezTo>
                <a:lnTo>
                  <a:pt x="288" y="441"/>
                </a:lnTo>
                <a:cubicBezTo>
                  <a:pt x="241" y="449"/>
                  <a:pt x="207" y="449"/>
                  <a:pt x="175" y="441"/>
                </a:cubicBezTo>
                <a:lnTo>
                  <a:pt x="156" y="478"/>
                </a:lnTo>
                <a:cubicBezTo>
                  <a:pt x="151" y="489"/>
                  <a:pt x="140" y="494"/>
                  <a:pt x="130" y="492"/>
                </a:cubicBezTo>
                <a:lnTo>
                  <a:pt x="87" y="473"/>
                </a:lnTo>
                <a:cubicBezTo>
                  <a:pt x="79" y="468"/>
                  <a:pt x="74" y="457"/>
                  <a:pt x="79" y="447"/>
                </a:cubicBezTo>
                <a:lnTo>
                  <a:pt x="95" y="410"/>
                </a:lnTo>
                <a:cubicBezTo>
                  <a:pt x="93" y="407"/>
                  <a:pt x="90" y="407"/>
                  <a:pt x="87" y="404"/>
                </a:cubicBezTo>
                <a:cubicBezTo>
                  <a:pt x="3" y="358"/>
                  <a:pt x="24" y="257"/>
                  <a:pt x="32" y="230"/>
                </a:cubicBezTo>
                <a:cubicBezTo>
                  <a:pt x="32" y="230"/>
                  <a:pt x="0" y="217"/>
                  <a:pt x="0" y="180"/>
                </a:cubicBezTo>
                <a:cubicBezTo>
                  <a:pt x="0" y="143"/>
                  <a:pt x="21" y="138"/>
                  <a:pt x="40" y="138"/>
                </a:cubicBezTo>
                <a:cubicBezTo>
                  <a:pt x="58" y="138"/>
                  <a:pt x="64" y="162"/>
                  <a:pt x="64" y="162"/>
                </a:cubicBezTo>
                <a:cubicBezTo>
                  <a:pt x="64" y="162"/>
                  <a:pt x="58" y="156"/>
                  <a:pt x="48" y="156"/>
                </a:cubicBezTo>
                <a:cubicBezTo>
                  <a:pt x="29" y="156"/>
                  <a:pt x="24" y="170"/>
                  <a:pt x="24" y="175"/>
                </a:cubicBezTo>
                <a:cubicBezTo>
                  <a:pt x="24" y="180"/>
                  <a:pt x="27" y="193"/>
                  <a:pt x="50" y="196"/>
                </a:cubicBezTo>
                <a:cubicBezTo>
                  <a:pt x="130" y="103"/>
                  <a:pt x="245" y="117"/>
                  <a:pt x="293" y="125"/>
                </a:cubicBezTo>
                <a:cubicBezTo>
                  <a:pt x="304" y="85"/>
                  <a:pt x="338" y="66"/>
                  <a:pt x="372" y="61"/>
                </a:cubicBezTo>
                <a:cubicBezTo>
                  <a:pt x="330" y="125"/>
                  <a:pt x="346" y="191"/>
                  <a:pt x="380" y="212"/>
                </a:cubicBezTo>
                <a:cubicBezTo>
                  <a:pt x="372" y="196"/>
                  <a:pt x="372" y="175"/>
                  <a:pt x="372" y="159"/>
                </a:cubicBezTo>
                <a:cubicBezTo>
                  <a:pt x="407" y="172"/>
                  <a:pt x="425" y="209"/>
                  <a:pt x="436" y="238"/>
                </a:cubicBezTo>
                <a:lnTo>
                  <a:pt x="462" y="238"/>
                </a:lnTo>
                <a:cubicBezTo>
                  <a:pt x="476" y="238"/>
                  <a:pt x="486" y="249"/>
                  <a:pt x="486" y="262"/>
                </a:cubicBezTo>
                <a:lnTo>
                  <a:pt x="486" y="318"/>
                </a:lnTo>
                <a:close/>
                <a:moveTo>
                  <a:pt x="106" y="72"/>
                </a:moveTo>
                <a:cubicBezTo>
                  <a:pt x="106" y="32"/>
                  <a:pt x="137" y="0"/>
                  <a:pt x="177" y="0"/>
                </a:cubicBezTo>
                <a:cubicBezTo>
                  <a:pt x="216" y="0"/>
                  <a:pt x="248" y="32"/>
                  <a:pt x="248" y="72"/>
                </a:cubicBezTo>
                <a:cubicBezTo>
                  <a:pt x="248" y="80"/>
                  <a:pt x="245" y="90"/>
                  <a:pt x="243" y="98"/>
                </a:cubicBezTo>
                <a:lnTo>
                  <a:pt x="233" y="98"/>
                </a:lnTo>
                <a:cubicBezTo>
                  <a:pt x="191" y="95"/>
                  <a:pt x="156" y="103"/>
                  <a:pt x="124" y="117"/>
                </a:cubicBezTo>
                <a:cubicBezTo>
                  <a:pt x="114" y="103"/>
                  <a:pt x="106" y="87"/>
                  <a:pt x="106" y="72"/>
                </a:cubicBezTo>
                <a:close/>
              </a:path>
            </a:pathLst>
          </a:custGeom>
          <a:solidFill>
            <a:schemeClr val="accent1"/>
          </a:solidFill>
          <a:ln>
            <a:noFill/>
          </a:ln>
          <a:effectLst/>
          <a:extLst/>
        </p:spPr>
        <p:txBody>
          <a:bodyPr wrap="none" anchor="ctr"/>
          <a:lstStyle/>
          <a:p>
            <a:pPr>
              <a:defRPr/>
            </a:pPr>
            <a:endParaRPr lang="en-US" dirty="0"/>
          </a:p>
        </p:txBody>
      </p:sp>
      <p:sp>
        <p:nvSpPr>
          <p:cNvPr id="17" name="TextBox 16"/>
          <p:cNvSpPr txBox="1"/>
          <p:nvPr userDrawn="1"/>
        </p:nvSpPr>
        <p:spPr>
          <a:xfrm>
            <a:off x="3925730" y="6093149"/>
            <a:ext cx="4730590" cy="400110"/>
          </a:xfrm>
          <a:prstGeom prst="rect">
            <a:avLst/>
          </a:prstGeom>
          <a:noFill/>
        </p:spPr>
        <p:txBody>
          <a:bodyPr wrap="square" rtlCol="0">
            <a:spAutoFit/>
          </a:bodyPr>
          <a:lstStyle/>
          <a:p>
            <a:r>
              <a:rPr lang="en-US" sz="1000" dirty="0">
                <a:latin typeface="+mn-lt"/>
              </a:rPr>
              <a:t>Source</a:t>
            </a:r>
            <a:r>
              <a:rPr lang="en-US" sz="1000" dirty="0" smtClean="0">
                <a:latin typeface="+mn-lt"/>
              </a:rPr>
              <a:t>: “The </a:t>
            </a:r>
            <a:r>
              <a:rPr lang="en-US" sz="1000" dirty="0">
                <a:latin typeface="+mn-lt"/>
              </a:rPr>
              <a:t>Burden of Health Care Costs for Patients with Dementia in the Last 5 Years of Life.” </a:t>
            </a:r>
            <a:r>
              <a:rPr lang="en-US" sz="1000" i="1" dirty="0">
                <a:latin typeface="+mn-lt"/>
              </a:rPr>
              <a:t>Annals of Internal Medicine</a:t>
            </a:r>
            <a:r>
              <a:rPr lang="en-US" sz="1000" dirty="0">
                <a:latin typeface="+mn-lt"/>
              </a:rPr>
              <a:t>, 163, 729-736. 2015. </a:t>
            </a:r>
            <a:endParaRPr lang="en-US" sz="1000" dirty="0" smtClean="0">
              <a:latin typeface="+mn-lt"/>
              <a:cs typeface="Calibri"/>
            </a:endParaRPr>
          </a:p>
        </p:txBody>
      </p:sp>
    </p:spTree>
    <p:extLst>
      <p:ext uri="{BB962C8B-B14F-4D97-AF65-F5344CB8AC3E}">
        <p14:creationId xmlns:p14="http://schemas.microsoft.com/office/powerpoint/2010/main" val="428869832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Tree>
    <p:extLst>
      <p:ext uri="{BB962C8B-B14F-4D97-AF65-F5344CB8AC3E}">
        <p14:creationId xmlns:p14="http://schemas.microsoft.com/office/powerpoint/2010/main" val="375905924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S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5110" y="261599"/>
            <a:ext cx="8426605" cy="219044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title style</a:t>
            </a:r>
          </a:p>
        </p:txBody>
      </p: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161129315"/>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
        <p:nvSpPr>
          <p:cNvPr id="6" name="TextBox 5"/>
          <p:cNvSpPr txBox="1"/>
          <p:nvPr userDrawn="1"/>
        </p:nvSpPr>
        <p:spPr>
          <a:xfrm>
            <a:off x="457200" y="457200"/>
            <a:ext cx="8229600" cy="5349240"/>
          </a:xfrm>
          <a:prstGeom prst="rect">
            <a:avLst/>
          </a:prstGeom>
          <a:solidFill>
            <a:schemeClr val="bg1">
              <a:alpha val="80000"/>
            </a:schemeClr>
          </a:solidFill>
        </p:spPr>
        <p:txBody>
          <a:bodyPr wrap="square" lIns="457200" tIns="457200" rIns="182880" bIns="0" rtlCol="0" anchor="t" anchorCtr="0">
            <a:noAutofit/>
          </a:bodyPr>
          <a:lstStyle/>
          <a:p>
            <a:pPr>
              <a:lnSpc>
                <a:spcPct val="83000"/>
              </a:lnSpc>
            </a:pPr>
            <a:endParaRPr lang="en-US" sz="4400" dirty="0" smtClean="0">
              <a:solidFill>
                <a:srgbClr val="012169"/>
              </a:solidFill>
              <a:latin typeface="+mn-lt"/>
            </a:endParaRPr>
          </a:p>
        </p:txBody>
      </p:sp>
      <p:grpSp>
        <p:nvGrpSpPr>
          <p:cNvPr id="7" name="Group 6"/>
          <p:cNvGrpSpPr/>
          <p:nvPr userDrawn="1"/>
        </p:nvGrpSpPr>
        <p:grpSpPr>
          <a:xfrm>
            <a:off x="4071540" y="657737"/>
            <a:ext cx="4648330" cy="5217348"/>
            <a:chOff x="889903" y="721875"/>
            <a:chExt cx="4648330" cy="5217348"/>
          </a:xfrm>
        </p:grpSpPr>
        <p:sp>
          <p:nvSpPr>
            <p:cNvPr id="8" name="Rectangle 7"/>
            <p:cNvSpPr/>
            <p:nvPr/>
          </p:nvSpPr>
          <p:spPr>
            <a:xfrm>
              <a:off x="889903" y="721875"/>
              <a:ext cx="2057400" cy="1124466"/>
            </a:xfrm>
            <a:prstGeom prst="rect">
              <a:avLst/>
            </a:prstGeom>
          </p:spPr>
          <p:txBody>
            <a:bodyPr wrap="none" lIns="0" tIns="0" rIns="0" bIns="0" anchor="t">
              <a:noAutofit/>
            </a:bodyPr>
            <a:lstStyle/>
            <a:p>
              <a:r>
                <a:rPr lang="en-US" sz="8500" b="1" dirty="0" smtClean="0">
                  <a:solidFill>
                    <a:srgbClr val="012169"/>
                  </a:solidFill>
                  <a:latin typeface="Calibri"/>
                  <a:cs typeface="Calibri"/>
                </a:rPr>
                <a:t>$10,000</a:t>
              </a:r>
              <a:endParaRPr lang="en-US" sz="8500" dirty="0"/>
            </a:p>
          </p:txBody>
        </p:sp>
        <p:sp>
          <p:nvSpPr>
            <p:cNvPr id="9" name="TextBox 8"/>
            <p:cNvSpPr txBox="1"/>
            <p:nvPr/>
          </p:nvSpPr>
          <p:spPr>
            <a:xfrm>
              <a:off x="945913" y="1834362"/>
              <a:ext cx="4592320" cy="1398216"/>
            </a:xfrm>
            <a:prstGeom prst="rect">
              <a:avLst/>
            </a:prstGeom>
            <a:noFill/>
          </p:spPr>
          <p:txBody>
            <a:bodyPr wrap="square" lIns="0" tIns="182880" rIns="0" bIns="182880" rtlCol="0">
              <a:noAutofit/>
            </a:bodyPr>
            <a:lstStyle/>
            <a:p>
              <a:pPr lvl="0" fontAlgn="auto">
                <a:spcBef>
                  <a:spcPts val="0"/>
                </a:spcBef>
                <a:spcAft>
                  <a:spcPts val="0"/>
                </a:spcAft>
                <a:defRPr/>
              </a:pPr>
              <a:r>
                <a:rPr lang="en-US" sz="2000" b="1" dirty="0">
                  <a:solidFill>
                    <a:schemeClr val="accent1"/>
                  </a:solidFill>
                  <a:latin typeface="Calibri"/>
                  <a:cs typeface="Calibri"/>
                </a:rPr>
                <a:t>O</a:t>
              </a:r>
              <a:r>
                <a:rPr lang="en-US" sz="2000" b="1" dirty="0" smtClean="0">
                  <a:solidFill>
                    <a:schemeClr val="accent1"/>
                  </a:solidFill>
                  <a:latin typeface="Calibri"/>
                  <a:cs typeface="Calibri"/>
                </a:rPr>
                <a:t>ut</a:t>
              </a:r>
              <a:r>
                <a:rPr lang="en-US" sz="2000" b="1" dirty="0">
                  <a:solidFill>
                    <a:schemeClr val="accent1"/>
                  </a:solidFill>
                  <a:latin typeface="Calibri"/>
                  <a:cs typeface="Calibri"/>
                </a:rPr>
                <a:t>-of-pocket costs</a:t>
              </a:r>
              <a:r>
                <a:rPr lang="en-US" sz="2000" dirty="0">
                  <a:solidFill>
                    <a:schemeClr val="accent1"/>
                  </a:solidFill>
                  <a:latin typeface="Calibri"/>
                  <a:cs typeface="Calibri"/>
                </a:rPr>
                <a:t> </a:t>
              </a:r>
              <a:r>
                <a:rPr lang="en-US" sz="2000" dirty="0" smtClean="0">
                  <a:solidFill>
                    <a:schemeClr val="accent1"/>
                  </a:solidFill>
                  <a:latin typeface="Calibri"/>
                  <a:cs typeface="Calibri"/>
                </a:rPr>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for the average Medicare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beneficiary with </a:t>
              </a:r>
              <a:r>
                <a:rPr lang="en-US" sz="2000" dirty="0">
                  <a:solidFill>
                    <a:schemeClr val="accent1"/>
                  </a:solidFill>
                  <a:latin typeface="Calibri"/>
                  <a:cs typeface="Calibri"/>
                </a:rPr>
                <a:t>Alzheimer’s</a:t>
              </a:r>
              <a:endParaRPr lang="en-US" sz="2000" b="1" dirty="0">
                <a:solidFill>
                  <a:srgbClr val="012169"/>
                </a:solidFill>
                <a:latin typeface="Calibri"/>
                <a:cs typeface="Calibri"/>
              </a:endParaRPr>
            </a:p>
          </p:txBody>
        </p:sp>
        <p:cxnSp>
          <p:nvCxnSpPr>
            <p:cNvPr id="10" name="Straight Connector 9"/>
            <p:cNvCxnSpPr/>
            <p:nvPr/>
          </p:nvCxnSpPr>
          <p:spPr>
            <a:xfrm flipH="1">
              <a:off x="955153" y="3346664"/>
              <a:ext cx="77724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889903" y="3416946"/>
              <a:ext cx="2057400" cy="1124466"/>
            </a:xfrm>
            <a:prstGeom prst="rect">
              <a:avLst/>
            </a:prstGeom>
          </p:spPr>
          <p:txBody>
            <a:bodyPr wrap="none" lIns="0" tIns="0" rIns="0" bIns="0" anchor="t">
              <a:noAutofit/>
            </a:bodyPr>
            <a:lstStyle/>
            <a:p>
              <a:r>
                <a:rPr lang="en-US" sz="8500" b="1" dirty="0" smtClean="0">
                  <a:solidFill>
                    <a:srgbClr val="012169"/>
                  </a:solidFill>
                  <a:latin typeface="Calibri"/>
                  <a:cs typeface="Calibri"/>
                </a:rPr>
                <a:t>$287,000</a:t>
              </a:r>
              <a:endParaRPr lang="en-US" sz="8500" dirty="0"/>
            </a:p>
          </p:txBody>
        </p:sp>
        <p:sp>
          <p:nvSpPr>
            <p:cNvPr id="12" name="TextBox 11"/>
            <p:cNvSpPr txBox="1"/>
            <p:nvPr/>
          </p:nvSpPr>
          <p:spPr>
            <a:xfrm>
              <a:off x="945913" y="4541007"/>
              <a:ext cx="4592320" cy="1398216"/>
            </a:xfrm>
            <a:prstGeom prst="rect">
              <a:avLst/>
            </a:prstGeom>
            <a:noFill/>
          </p:spPr>
          <p:txBody>
            <a:bodyPr wrap="square" lIns="0" tIns="182880" rIns="0" bIns="182880" rtlCol="0">
              <a:noAutofit/>
            </a:bodyPr>
            <a:lstStyle/>
            <a:p>
              <a:pPr lvl="0" fontAlgn="auto">
                <a:spcBef>
                  <a:spcPts val="0"/>
                </a:spcBef>
                <a:spcAft>
                  <a:spcPts val="0"/>
                </a:spcAft>
                <a:defRPr/>
              </a:pPr>
              <a:r>
                <a:rPr lang="en-US" sz="2000" dirty="0" smtClean="0">
                  <a:solidFill>
                    <a:schemeClr val="accent1"/>
                  </a:solidFill>
                  <a:latin typeface="Calibri"/>
                  <a:cs typeface="Calibri"/>
                </a:rPr>
                <a:t>Average</a:t>
              </a:r>
              <a:r>
                <a:rPr lang="en-US" sz="2000" b="1" dirty="0" smtClean="0">
                  <a:solidFill>
                    <a:schemeClr val="accent1"/>
                  </a:solidFill>
                  <a:latin typeface="Calibri"/>
                  <a:cs typeface="Calibri"/>
                </a:rPr>
                <a:t> cost </a:t>
              </a:r>
              <a:r>
                <a:rPr lang="en-US" sz="2000" b="1" dirty="0">
                  <a:solidFill>
                    <a:schemeClr val="accent1"/>
                  </a:solidFill>
                  <a:latin typeface="Calibri"/>
                  <a:cs typeface="Calibri"/>
                </a:rPr>
                <a:t>of caring for a patient</a:t>
              </a:r>
              <a:r>
                <a:rPr lang="en-US" sz="2000" dirty="0">
                  <a:solidFill>
                    <a:schemeClr val="accent1"/>
                  </a:solidFill>
                  <a:latin typeface="Calibri"/>
                  <a:cs typeface="Calibri"/>
                </a:rPr>
                <a:t> </a:t>
              </a:r>
              <a:r>
                <a:rPr lang="en-US" sz="2000" dirty="0" smtClean="0">
                  <a:solidFill>
                    <a:schemeClr val="accent1"/>
                  </a:solidFill>
                  <a:latin typeface="Calibri"/>
                  <a:cs typeface="Calibri"/>
                </a:rPr>
                <a:t/>
              </a:r>
              <a:br>
                <a:rPr lang="en-US" sz="2000" dirty="0" smtClean="0">
                  <a:solidFill>
                    <a:schemeClr val="accent1"/>
                  </a:solidFill>
                  <a:latin typeface="Calibri"/>
                  <a:cs typeface="Calibri"/>
                </a:rPr>
              </a:br>
              <a:r>
                <a:rPr lang="en-US" sz="2000" dirty="0" smtClean="0">
                  <a:solidFill>
                    <a:schemeClr val="accent1"/>
                  </a:solidFill>
                  <a:latin typeface="Calibri"/>
                  <a:cs typeface="Calibri"/>
                </a:rPr>
                <a:t>in the last five </a:t>
              </a:r>
              <a:r>
                <a:rPr lang="en-US" sz="2000" dirty="0">
                  <a:solidFill>
                    <a:schemeClr val="accent1"/>
                  </a:solidFill>
                  <a:latin typeface="Calibri"/>
                  <a:cs typeface="Calibri"/>
                </a:rPr>
                <a:t>years of life</a:t>
              </a:r>
              <a:endParaRPr lang="en-US" sz="2000" b="1" dirty="0">
                <a:solidFill>
                  <a:srgbClr val="012169"/>
                </a:solidFill>
                <a:latin typeface="Calibri"/>
                <a:cs typeface="Calibri"/>
              </a:endParaRPr>
            </a:p>
          </p:txBody>
        </p:sp>
      </p:grpSp>
      <p:sp>
        <p:nvSpPr>
          <p:cNvPr id="13" name="TextBox 12"/>
          <p:cNvSpPr txBox="1"/>
          <p:nvPr userDrawn="1"/>
        </p:nvSpPr>
        <p:spPr>
          <a:xfrm>
            <a:off x="3230880" y="6006977"/>
            <a:ext cx="5455920" cy="553998"/>
          </a:xfrm>
          <a:prstGeom prst="rect">
            <a:avLst/>
          </a:prstGeom>
          <a:noFill/>
        </p:spPr>
        <p:txBody>
          <a:bodyPr wrap="square" rtlCol="0">
            <a:spAutoFit/>
          </a:bodyPr>
          <a:lstStyle/>
          <a:p>
            <a:r>
              <a:rPr lang="en-US" sz="1000" dirty="0" smtClean="0">
                <a:solidFill>
                  <a:schemeClr val="accent1">
                    <a:lumMod val="50000"/>
                  </a:schemeClr>
                </a:solidFill>
                <a:latin typeface="+mn-lt"/>
              </a:rPr>
              <a:t>Source: “</a:t>
            </a:r>
            <a:r>
              <a:rPr lang="en-US" sz="1000" dirty="0">
                <a:solidFill>
                  <a:schemeClr val="accent1">
                    <a:lumMod val="50000"/>
                  </a:schemeClr>
                </a:solidFill>
                <a:latin typeface="+mn-lt"/>
              </a:rPr>
              <a:t>The Burden of Health Care Costs for Patients with Dementia in the Last 5 Years of Life.” </a:t>
            </a:r>
            <a:r>
              <a:rPr lang="en-US" sz="1000" i="1" dirty="0">
                <a:solidFill>
                  <a:schemeClr val="accent1">
                    <a:lumMod val="50000"/>
                  </a:schemeClr>
                </a:solidFill>
                <a:latin typeface="+mn-lt"/>
              </a:rPr>
              <a:t>Annals of Internal Medicine</a:t>
            </a:r>
            <a:r>
              <a:rPr lang="en-US" sz="1000" dirty="0">
                <a:solidFill>
                  <a:schemeClr val="accent1">
                    <a:lumMod val="50000"/>
                  </a:schemeClr>
                </a:solidFill>
                <a:latin typeface="+mn-lt"/>
              </a:rPr>
              <a:t>, 163, 729-736. 2015. </a:t>
            </a:r>
            <a:r>
              <a:rPr lang="en-US" sz="1000" dirty="0" smtClean="0">
                <a:solidFill>
                  <a:schemeClr val="accent1">
                    <a:lumMod val="50000"/>
                  </a:schemeClr>
                </a:solidFill>
                <a:latin typeface="+mn-lt"/>
                <a:cs typeface="Calibri"/>
              </a:rPr>
              <a:t>  </a:t>
            </a:r>
            <a:endParaRPr lang="en-US" sz="1000" dirty="0">
              <a:solidFill>
                <a:schemeClr val="accent1">
                  <a:lumMod val="50000"/>
                </a:schemeClr>
              </a:solidFill>
              <a:latin typeface="+mn-lt"/>
              <a:cs typeface="Calibri"/>
            </a:endParaRPr>
          </a:p>
          <a:p>
            <a:endParaRPr lang="en-US" sz="1000" dirty="0" smtClean="0">
              <a:latin typeface="Calibri"/>
              <a:cs typeface="Calibri"/>
            </a:endParaRPr>
          </a:p>
        </p:txBody>
      </p:sp>
    </p:spTree>
    <p:extLst>
      <p:ext uri="{BB962C8B-B14F-4D97-AF65-F5344CB8AC3E}">
        <p14:creationId xmlns:p14="http://schemas.microsoft.com/office/powerpoint/2010/main" val="2770307270"/>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8" name="TextBox 7"/>
          <p:cNvSpPr txBox="1"/>
          <p:nvPr userDrawn="1"/>
        </p:nvSpPr>
        <p:spPr>
          <a:xfrm>
            <a:off x="457200" y="457200"/>
            <a:ext cx="8229600" cy="5349240"/>
          </a:xfrm>
          <a:prstGeom prst="rect">
            <a:avLst/>
          </a:prstGeom>
          <a:noFill/>
        </p:spPr>
        <p:txBody>
          <a:bodyPr wrap="square" lIns="457200" tIns="457200" rIns="182880" bIns="0" rtlCol="0" anchor="t" anchorCtr="0">
            <a:noAutofit/>
          </a:bodyPr>
          <a:lstStyle/>
          <a:p>
            <a:pPr marL="0" marR="0" lvl="0" indent="0" algn="l" defTabSz="914400" rtl="0" eaLnBrk="1" fontAlgn="base" latinLnBrk="0" hangingPunct="1">
              <a:lnSpc>
                <a:spcPct val="83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FFFFFF"/>
                </a:solidFill>
                <a:effectLst/>
                <a:uLnTx/>
                <a:uFillTx/>
                <a:latin typeface="Calibri"/>
                <a:ea typeface="ＭＳ Ｐゴシック"/>
                <a:cs typeface="ＭＳ Ｐゴシック"/>
              </a:rPr>
              <a:t>Have a broader conversation around health and its impact </a:t>
            </a:r>
            <a:br>
              <a:rPr kumimoji="0" lang="en-US" sz="4400" b="0" i="0" u="none" strike="noStrike" kern="1200" cap="none" spc="0" normalizeH="0" baseline="0" noProof="0" dirty="0" smtClean="0">
                <a:ln>
                  <a:noFill/>
                </a:ln>
                <a:solidFill>
                  <a:srgbClr val="FFFFFF"/>
                </a:solidFill>
                <a:effectLst/>
                <a:uLnTx/>
                <a:uFillTx/>
                <a:latin typeface="Calibri"/>
                <a:ea typeface="ＭＳ Ｐゴシック"/>
                <a:cs typeface="ＭＳ Ｐゴシック"/>
              </a:rPr>
            </a:br>
            <a:r>
              <a:rPr kumimoji="0" lang="en-US" sz="4400" b="0" i="0" u="none" strike="noStrike" kern="1200" cap="none" spc="0" normalizeH="0" baseline="0" noProof="0" dirty="0" smtClean="0">
                <a:ln>
                  <a:noFill/>
                </a:ln>
                <a:solidFill>
                  <a:srgbClr val="FFFFFF"/>
                </a:solidFill>
                <a:effectLst/>
                <a:uLnTx/>
                <a:uFillTx/>
                <a:latin typeface="Calibri"/>
                <a:ea typeface="ＭＳ Ｐゴシック"/>
                <a:cs typeface="ＭＳ Ｐゴシック"/>
              </a:rPr>
              <a:t>on all areas of life.</a:t>
            </a:r>
            <a:endParaRPr kumimoji="0" lang="en-US" sz="4400" b="0" i="0" u="none" strike="noStrike" kern="1200" cap="none" spc="0" normalizeH="0" baseline="0" noProof="0" dirty="0">
              <a:ln>
                <a:noFill/>
              </a:ln>
              <a:solidFill>
                <a:srgbClr val="FFFFFF"/>
              </a:solidFill>
              <a:effectLst/>
              <a:uLnTx/>
              <a:uFillTx/>
              <a:latin typeface="Calibri"/>
              <a:ea typeface="ＭＳ Ｐゴシック"/>
              <a:cs typeface="ＭＳ Ｐゴシック"/>
            </a:endParaRPr>
          </a:p>
        </p:txBody>
      </p:sp>
      <p:grpSp>
        <p:nvGrpSpPr>
          <p:cNvPr id="9" name="Group 8"/>
          <p:cNvGrpSpPr/>
          <p:nvPr userDrawn="1"/>
        </p:nvGrpSpPr>
        <p:grpSpPr>
          <a:xfrm>
            <a:off x="4736592" y="2999232"/>
            <a:ext cx="3685155" cy="2530609"/>
            <a:chOff x="4736592" y="2999232"/>
            <a:chExt cx="3685155" cy="2530609"/>
          </a:xfrm>
        </p:grpSpPr>
        <p:cxnSp>
          <p:nvCxnSpPr>
            <p:cNvPr id="10" name="Straight Connector 9"/>
            <p:cNvCxnSpPr/>
            <p:nvPr userDrawn="1"/>
          </p:nvCxnSpPr>
          <p:spPr>
            <a:xfrm>
              <a:off x="5140736" y="4263922"/>
              <a:ext cx="2946853" cy="0"/>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5617773" y="3144953"/>
              <a:ext cx="1934935" cy="2244067"/>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626607" y="3118449"/>
              <a:ext cx="1899595" cy="2261736"/>
            </a:xfrm>
            <a:prstGeom prst="line">
              <a:avLst/>
            </a:prstGeom>
            <a:ln w="12700" cmpd="sng">
              <a:solidFill>
                <a:srgbClr val="5C2C91"/>
              </a:solidFill>
            </a:ln>
            <a:effectLst/>
          </p:spPr>
          <p:style>
            <a:lnRef idx="2">
              <a:schemeClr val="accent1"/>
            </a:lnRef>
            <a:fillRef idx="0">
              <a:schemeClr val="accent1"/>
            </a:fillRef>
            <a:effectRef idx="1">
              <a:schemeClr val="accent1"/>
            </a:effectRef>
            <a:fontRef idx="minor">
              <a:schemeClr val="tx1"/>
            </a:fontRef>
          </p:style>
        </p:cxnSp>
        <p:sp>
          <p:nvSpPr>
            <p:cNvPr id="13" name="Freeform 6"/>
            <p:cNvSpPr>
              <a:spLocks noChangeArrowheads="1"/>
            </p:cNvSpPr>
            <p:nvPr/>
          </p:nvSpPr>
          <p:spPr bwMode="auto">
            <a:xfrm>
              <a:off x="6142667" y="3851363"/>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a:solidFill>
                <a:srgbClr val="5C2C91"/>
              </a:solidFill>
              <a:bevel/>
              <a:headEnd/>
              <a:tailEnd/>
            </a:ln>
            <a:effectLst/>
            <a:extLst/>
          </p:spPr>
          <p:txBody>
            <a:bodyPr wrap="none" anchor="ctr"/>
            <a:lstStyle/>
            <a:p>
              <a:pPr>
                <a:defRPr/>
              </a:pPr>
              <a:endParaRPr lang="en-US" dirty="0"/>
            </a:p>
          </p:txBody>
        </p:sp>
        <p:sp>
          <p:nvSpPr>
            <p:cNvPr id="14" name="Text Box 8"/>
            <p:cNvSpPr txBox="1">
              <a:spLocks noChangeArrowheads="1"/>
            </p:cNvSpPr>
            <p:nvPr/>
          </p:nvSpPr>
          <p:spPr bwMode="auto">
            <a:xfrm>
              <a:off x="6403894" y="4360864"/>
              <a:ext cx="332471"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Finances</a:t>
              </a:r>
              <a:endParaRPr lang="en-US" sz="600" dirty="0">
                <a:solidFill>
                  <a:srgbClr val="5C2C91"/>
                </a:solidFill>
                <a:latin typeface="'MyriadPro-Regular'" charset="0"/>
                <a:cs typeface="'MyriadPro-Regular'" charset="0"/>
              </a:endParaRPr>
            </a:p>
          </p:txBody>
        </p:sp>
        <p:sp>
          <p:nvSpPr>
            <p:cNvPr id="15" name="Freeform 9"/>
            <p:cNvSpPr>
              <a:spLocks noChangeArrowheads="1"/>
            </p:cNvSpPr>
            <p:nvPr/>
          </p:nvSpPr>
          <p:spPr bwMode="auto">
            <a:xfrm>
              <a:off x="6453549" y="4095319"/>
              <a:ext cx="235320" cy="239638"/>
            </a:xfrm>
            <a:custGeom>
              <a:avLst/>
              <a:gdLst>
                <a:gd name="T0" fmla="*/ 383 w 487"/>
                <a:gd name="T1" fmla="*/ 244 h 495"/>
                <a:gd name="T2" fmla="*/ 354 w 487"/>
                <a:gd name="T3" fmla="*/ 273 h 495"/>
                <a:gd name="T4" fmla="*/ 383 w 487"/>
                <a:gd name="T5" fmla="*/ 302 h 495"/>
                <a:gd name="T6" fmla="*/ 412 w 487"/>
                <a:gd name="T7" fmla="*/ 273 h 495"/>
                <a:gd name="T8" fmla="*/ 383 w 487"/>
                <a:gd name="T9" fmla="*/ 244 h 495"/>
                <a:gd name="T10" fmla="*/ 486 w 487"/>
                <a:gd name="T11" fmla="*/ 318 h 495"/>
                <a:gd name="T12" fmla="*/ 465 w 487"/>
                <a:gd name="T13" fmla="*/ 339 h 495"/>
                <a:gd name="T14" fmla="*/ 439 w 487"/>
                <a:gd name="T15" fmla="*/ 339 h 495"/>
                <a:gd name="T16" fmla="*/ 367 w 487"/>
                <a:gd name="T17" fmla="*/ 415 h 495"/>
                <a:gd name="T18" fmla="*/ 362 w 487"/>
                <a:gd name="T19" fmla="*/ 417 h 495"/>
                <a:gd name="T20" fmla="*/ 372 w 487"/>
                <a:gd name="T21" fmla="*/ 444 h 495"/>
                <a:gd name="T22" fmla="*/ 364 w 487"/>
                <a:gd name="T23" fmla="*/ 470 h 495"/>
                <a:gd name="T24" fmla="*/ 322 w 487"/>
                <a:gd name="T25" fmla="*/ 486 h 495"/>
                <a:gd name="T26" fmla="*/ 298 w 487"/>
                <a:gd name="T27" fmla="*/ 473 h 495"/>
                <a:gd name="T28" fmla="*/ 288 w 487"/>
                <a:gd name="T29" fmla="*/ 441 h 495"/>
                <a:gd name="T30" fmla="*/ 175 w 487"/>
                <a:gd name="T31" fmla="*/ 441 h 495"/>
                <a:gd name="T32" fmla="*/ 156 w 487"/>
                <a:gd name="T33" fmla="*/ 478 h 495"/>
                <a:gd name="T34" fmla="*/ 130 w 487"/>
                <a:gd name="T35" fmla="*/ 492 h 495"/>
                <a:gd name="T36" fmla="*/ 87 w 487"/>
                <a:gd name="T37" fmla="*/ 473 h 495"/>
                <a:gd name="T38" fmla="*/ 79 w 487"/>
                <a:gd name="T39" fmla="*/ 447 h 495"/>
                <a:gd name="T40" fmla="*/ 95 w 487"/>
                <a:gd name="T41" fmla="*/ 410 h 495"/>
                <a:gd name="T42" fmla="*/ 87 w 487"/>
                <a:gd name="T43" fmla="*/ 404 h 495"/>
                <a:gd name="T44" fmla="*/ 32 w 487"/>
                <a:gd name="T45" fmla="*/ 230 h 495"/>
                <a:gd name="T46" fmla="*/ 0 w 487"/>
                <a:gd name="T47" fmla="*/ 180 h 495"/>
                <a:gd name="T48" fmla="*/ 40 w 487"/>
                <a:gd name="T49" fmla="*/ 138 h 495"/>
                <a:gd name="T50" fmla="*/ 64 w 487"/>
                <a:gd name="T51" fmla="*/ 162 h 495"/>
                <a:gd name="T52" fmla="*/ 48 w 487"/>
                <a:gd name="T53" fmla="*/ 156 h 495"/>
                <a:gd name="T54" fmla="*/ 24 w 487"/>
                <a:gd name="T55" fmla="*/ 175 h 495"/>
                <a:gd name="T56" fmla="*/ 50 w 487"/>
                <a:gd name="T57" fmla="*/ 196 h 495"/>
                <a:gd name="T58" fmla="*/ 293 w 487"/>
                <a:gd name="T59" fmla="*/ 125 h 495"/>
                <a:gd name="T60" fmla="*/ 372 w 487"/>
                <a:gd name="T61" fmla="*/ 61 h 495"/>
                <a:gd name="T62" fmla="*/ 380 w 487"/>
                <a:gd name="T63" fmla="*/ 212 h 495"/>
                <a:gd name="T64" fmla="*/ 372 w 487"/>
                <a:gd name="T65" fmla="*/ 159 h 495"/>
                <a:gd name="T66" fmla="*/ 436 w 487"/>
                <a:gd name="T67" fmla="*/ 238 h 495"/>
                <a:gd name="T68" fmla="*/ 462 w 487"/>
                <a:gd name="T69" fmla="*/ 238 h 495"/>
                <a:gd name="T70" fmla="*/ 486 w 487"/>
                <a:gd name="T71" fmla="*/ 262 h 495"/>
                <a:gd name="T72" fmla="*/ 486 w 487"/>
                <a:gd name="T73" fmla="*/ 318 h 495"/>
                <a:gd name="T74" fmla="*/ 106 w 487"/>
                <a:gd name="T75" fmla="*/ 72 h 495"/>
                <a:gd name="T76" fmla="*/ 177 w 487"/>
                <a:gd name="T77" fmla="*/ 0 h 495"/>
                <a:gd name="T78" fmla="*/ 248 w 487"/>
                <a:gd name="T79" fmla="*/ 72 h 495"/>
                <a:gd name="T80" fmla="*/ 243 w 487"/>
                <a:gd name="T81" fmla="*/ 98 h 495"/>
                <a:gd name="T82" fmla="*/ 233 w 487"/>
                <a:gd name="T83" fmla="*/ 98 h 495"/>
                <a:gd name="T84" fmla="*/ 124 w 487"/>
                <a:gd name="T85" fmla="*/ 117 h 495"/>
                <a:gd name="T86" fmla="*/ 106 w 487"/>
                <a:gd name="T87" fmla="*/ 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95">
                  <a:moveTo>
                    <a:pt x="383" y="244"/>
                  </a:moveTo>
                  <a:cubicBezTo>
                    <a:pt x="367" y="244"/>
                    <a:pt x="354" y="257"/>
                    <a:pt x="354" y="273"/>
                  </a:cubicBezTo>
                  <a:cubicBezTo>
                    <a:pt x="354" y="289"/>
                    <a:pt x="367" y="302"/>
                    <a:pt x="383" y="302"/>
                  </a:cubicBezTo>
                  <a:cubicBezTo>
                    <a:pt x="399" y="302"/>
                    <a:pt x="412" y="289"/>
                    <a:pt x="412" y="273"/>
                  </a:cubicBezTo>
                  <a:cubicBezTo>
                    <a:pt x="412" y="257"/>
                    <a:pt x="399" y="244"/>
                    <a:pt x="383" y="244"/>
                  </a:cubicBezTo>
                  <a:close/>
                  <a:moveTo>
                    <a:pt x="486" y="318"/>
                  </a:moveTo>
                  <a:cubicBezTo>
                    <a:pt x="486" y="331"/>
                    <a:pt x="476" y="339"/>
                    <a:pt x="465" y="339"/>
                  </a:cubicBezTo>
                  <a:lnTo>
                    <a:pt x="439" y="339"/>
                  </a:lnTo>
                  <a:cubicBezTo>
                    <a:pt x="417" y="383"/>
                    <a:pt x="386" y="407"/>
                    <a:pt x="367" y="415"/>
                  </a:cubicBezTo>
                  <a:cubicBezTo>
                    <a:pt x="364" y="415"/>
                    <a:pt x="364" y="415"/>
                    <a:pt x="362" y="417"/>
                  </a:cubicBezTo>
                  <a:lnTo>
                    <a:pt x="372" y="444"/>
                  </a:lnTo>
                  <a:cubicBezTo>
                    <a:pt x="378" y="455"/>
                    <a:pt x="372" y="468"/>
                    <a:pt x="364" y="470"/>
                  </a:cubicBezTo>
                  <a:lnTo>
                    <a:pt x="322" y="486"/>
                  </a:lnTo>
                  <a:cubicBezTo>
                    <a:pt x="311" y="489"/>
                    <a:pt x="301" y="484"/>
                    <a:pt x="298" y="473"/>
                  </a:cubicBezTo>
                  <a:lnTo>
                    <a:pt x="288" y="441"/>
                  </a:lnTo>
                  <a:cubicBezTo>
                    <a:pt x="241" y="449"/>
                    <a:pt x="207" y="449"/>
                    <a:pt x="175" y="441"/>
                  </a:cubicBezTo>
                  <a:lnTo>
                    <a:pt x="156" y="478"/>
                  </a:lnTo>
                  <a:cubicBezTo>
                    <a:pt x="151" y="489"/>
                    <a:pt x="140" y="494"/>
                    <a:pt x="130" y="492"/>
                  </a:cubicBezTo>
                  <a:lnTo>
                    <a:pt x="87" y="473"/>
                  </a:lnTo>
                  <a:cubicBezTo>
                    <a:pt x="79" y="468"/>
                    <a:pt x="74" y="457"/>
                    <a:pt x="79" y="447"/>
                  </a:cubicBezTo>
                  <a:lnTo>
                    <a:pt x="95" y="410"/>
                  </a:lnTo>
                  <a:cubicBezTo>
                    <a:pt x="93" y="407"/>
                    <a:pt x="90" y="407"/>
                    <a:pt x="87" y="404"/>
                  </a:cubicBezTo>
                  <a:cubicBezTo>
                    <a:pt x="3" y="358"/>
                    <a:pt x="24" y="257"/>
                    <a:pt x="32" y="230"/>
                  </a:cubicBezTo>
                  <a:cubicBezTo>
                    <a:pt x="32" y="230"/>
                    <a:pt x="0" y="217"/>
                    <a:pt x="0" y="180"/>
                  </a:cubicBezTo>
                  <a:cubicBezTo>
                    <a:pt x="0" y="143"/>
                    <a:pt x="21" y="138"/>
                    <a:pt x="40" y="138"/>
                  </a:cubicBezTo>
                  <a:cubicBezTo>
                    <a:pt x="58" y="138"/>
                    <a:pt x="64" y="162"/>
                    <a:pt x="64" y="162"/>
                  </a:cubicBezTo>
                  <a:cubicBezTo>
                    <a:pt x="64" y="162"/>
                    <a:pt x="58" y="156"/>
                    <a:pt x="48" y="156"/>
                  </a:cubicBezTo>
                  <a:cubicBezTo>
                    <a:pt x="29" y="156"/>
                    <a:pt x="24" y="170"/>
                    <a:pt x="24" y="175"/>
                  </a:cubicBezTo>
                  <a:cubicBezTo>
                    <a:pt x="24" y="180"/>
                    <a:pt x="27" y="193"/>
                    <a:pt x="50" y="196"/>
                  </a:cubicBezTo>
                  <a:cubicBezTo>
                    <a:pt x="130" y="103"/>
                    <a:pt x="245" y="117"/>
                    <a:pt x="293" y="125"/>
                  </a:cubicBezTo>
                  <a:cubicBezTo>
                    <a:pt x="304" y="85"/>
                    <a:pt x="338" y="66"/>
                    <a:pt x="372" y="61"/>
                  </a:cubicBezTo>
                  <a:cubicBezTo>
                    <a:pt x="330" y="125"/>
                    <a:pt x="346" y="191"/>
                    <a:pt x="380" y="212"/>
                  </a:cubicBezTo>
                  <a:cubicBezTo>
                    <a:pt x="372" y="196"/>
                    <a:pt x="372" y="175"/>
                    <a:pt x="372" y="159"/>
                  </a:cubicBezTo>
                  <a:cubicBezTo>
                    <a:pt x="407" y="172"/>
                    <a:pt x="425" y="209"/>
                    <a:pt x="436" y="238"/>
                  </a:cubicBezTo>
                  <a:lnTo>
                    <a:pt x="462" y="238"/>
                  </a:lnTo>
                  <a:cubicBezTo>
                    <a:pt x="476" y="238"/>
                    <a:pt x="486" y="249"/>
                    <a:pt x="486" y="262"/>
                  </a:cubicBezTo>
                  <a:lnTo>
                    <a:pt x="486" y="318"/>
                  </a:lnTo>
                  <a:close/>
                  <a:moveTo>
                    <a:pt x="106" y="72"/>
                  </a:moveTo>
                  <a:cubicBezTo>
                    <a:pt x="106" y="32"/>
                    <a:pt x="137" y="0"/>
                    <a:pt x="177" y="0"/>
                  </a:cubicBezTo>
                  <a:cubicBezTo>
                    <a:pt x="216" y="0"/>
                    <a:pt x="248" y="32"/>
                    <a:pt x="248" y="72"/>
                  </a:cubicBezTo>
                  <a:cubicBezTo>
                    <a:pt x="248" y="80"/>
                    <a:pt x="245" y="90"/>
                    <a:pt x="243" y="98"/>
                  </a:cubicBezTo>
                  <a:lnTo>
                    <a:pt x="233" y="98"/>
                  </a:lnTo>
                  <a:cubicBezTo>
                    <a:pt x="191" y="95"/>
                    <a:pt x="156" y="103"/>
                    <a:pt x="124" y="117"/>
                  </a:cubicBezTo>
                  <a:cubicBezTo>
                    <a:pt x="114" y="103"/>
                    <a:pt x="106" y="87"/>
                    <a:pt x="106" y="72"/>
                  </a:cubicBezTo>
                  <a:close/>
                </a:path>
              </a:pathLst>
            </a:custGeom>
            <a:solidFill>
              <a:srgbClr val="5C2C91"/>
            </a:solidFill>
            <a:ln>
              <a:noFill/>
            </a:ln>
            <a:effectLst/>
            <a:extLst/>
          </p:spPr>
          <p:txBody>
            <a:bodyPr wrap="none" anchor="ctr"/>
            <a:lstStyle/>
            <a:p>
              <a:pPr>
                <a:defRPr/>
              </a:pPr>
              <a:endParaRPr lang="en-US" dirty="0"/>
            </a:p>
          </p:txBody>
        </p:sp>
        <p:sp>
          <p:nvSpPr>
            <p:cNvPr id="16" name="Freeform 2"/>
            <p:cNvSpPr>
              <a:spLocks noChangeArrowheads="1"/>
            </p:cNvSpPr>
            <p:nvPr/>
          </p:nvSpPr>
          <p:spPr bwMode="auto">
            <a:xfrm>
              <a:off x="6850015" y="3001688"/>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chemeClr val="accent2"/>
            </a:solidFill>
            <a:ln w="28575" cap="flat">
              <a:solidFill>
                <a:srgbClr val="5C2C91"/>
              </a:solidFill>
              <a:bevel/>
              <a:headEnd/>
              <a:tailEnd/>
            </a:ln>
            <a:effectLst/>
            <a:extLst/>
          </p:spPr>
          <p:txBody>
            <a:bodyPr wrap="none" anchor="ctr"/>
            <a:lstStyle/>
            <a:p>
              <a:pPr>
                <a:defRPr/>
              </a:pPr>
              <a:endParaRPr lang="en-US" dirty="0"/>
            </a:p>
          </p:txBody>
        </p:sp>
        <p:sp>
          <p:nvSpPr>
            <p:cNvPr id="17" name="Text Box 3"/>
            <p:cNvSpPr txBox="1">
              <a:spLocks noChangeArrowheads="1"/>
            </p:cNvSpPr>
            <p:nvPr/>
          </p:nvSpPr>
          <p:spPr bwMode="auto">
            <a:xfrm>
              <a:off x="7128513" y="3498235"/>
              <a:ext cx="291452"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Giving</a:t>
              </a:r>
              <a:endParaRPr lang="en-US" sz="600" dirty="0">
                <a:solidFill>
                  <a:srgbClr val="5C2C91"/>
                </a:solidFill>
                <a:latin typeface="'MyriadPro-Regular'" charset="0"/>
                <a:cs typeface="'MyriadPro-Regular'" charset="0"/>
              </a:endParaRPr>
            </a:p>
          </p:txBody>
        </p:sp>
        <p:sp>
          <p:nvSpPr>
            <p:cNvPr id="18" name="Freeform 4"/>
            <p:cNvSpPr>
              <a:spLocks noChangeArrowheads="1"/>
            </p:cNvSpPr>
            <p:nvPr/>
          </p:nvSpPr>
          <p:spPr bwMode="auto">
            <a:xfrm>
              <a:off x="7130672" y="3247803"/>
              <a:ext cx="274180" cy="224526"/>
            </a:xfrm>
            <a:custGeom>
              <a:avLst/>
              <a:gdLst>
                <a:gd name="T0" fmla="*/ 372 w 564"/>
                <a:gd name="T1" fmla="*/ 37 h 458"/>
                <a:gd name="T2" fmla="*/ 372 w 564"/>
                <a:gd name="T3" fmla="*/ 74 h 458"/>
                <a:gd name="T4" fmla="*/ 383 w 564"/>
                <a:gd name="T5" fmla="*/ 74 h 458"/>
                <a:gd name="T6" fmla="*/ 383 w 564"/>
                <a:gd name="T7" fmla="*/ 29 h 458"/>
                <a:gd name="T8" fmla="*/ 375 w 564"/>
                <a:gd name="T9" fmla="*/ 29 h 458"/>
                <a:gd name="T10" fmla="*/ 365 w 564"/>
                <a:gd name="T11" fmla="*/ 32 h 458"/>
                <a:gd name="T12" fmla="*/ 365 w 564"/>
                <a:gd name="T13" fmla="*/ 37 h 458"/>
                <a:gd name="T14" fmla="*/ 372 w 564"/>
                <a:gd name="T15" fmla="*/ 37 h 458"/>
                <a:gd name="T16" fmla="*/ 325 w 564"/>
                <a:gd name="T17" fmla="*/ 50 h 458"/>
                <a:gd name="T18" fmla="*/ 375 w 564"/>
                <a:gd name="T19" fmla="*/ 0 h 458"/>
                <a:gd name="T20" fmla="*/ 425 w 564"/>
                <a:gd name="T21" fmla="*/ 50 h 458"/>
                <a:gd name="T22" fmla="*/ 375 w 564"/>
                <a:gd name="T23" fmla="*/ 101 h 458"/>
                <a:gd name="T24" fmla="*/ 325 w 564"/>
                <a:gd name="T25" fmla="*/ 61 h 458"/>
                <a:gd name="T26" fmla="*/ 325 w 564"/>
                <a:gd name="T27" fmla="*/ 50 h 458"/>
                <a:gd name="T28" fmla="*/ 286 w 564"/>
                <a:gd name="T29" fmla="*/ 135 h 458"/>
                <a:gd name="T30" fmla="*/ 286 w 564"/>
                <a:gd name="T31" fmla="*/ 193 h 458"/>
                <a:gd name="T32" fmla="*/ 302 w 564"/>
                <a:gd name="T33" fmla="*/ 193 h 458"/>
                <a:gd name="T34" fmla="*/ 302 w 564"/>
                <a:gd name="T35" fmla="*/ 122 h 458"/>
                <a:gd name="T36" fmla="*/ 289 w 564"/>
                <a:gd name="T37" fmla="*/ 122 h 458"/>
                <a:gd name="T38" fmla="*/ 273 w 564"/>
                <a:gd name="T39" fmla="*/ 127 h 458"/>
                <a:gd name="T40" fmla="*/ 273 w 564"/>
                <a:gd name="T41" fmla="*/ 137 h 458"/>
                <a:gd name="T42" fmla="*/ 286 w 564"/>
                <a:gd name="T43" fmla="*/ 135 h 458"/>
                <a:gd name="T44" fmla="*/ 291 w 564"/>
                <a:gd name="T45" fmla="*/ 87 h 458"/>
                <a:gd name="T46" fmla="*/ 362 w 564"/>
                <a:gd name="T47" fmla="*/ 159 h 458"/>
                <a:gd name="T48" fmla="*/ 291 w 564"/>
                <a:gd name="T49" fmla="*/ 230 h 458"/>
                <a:gd name="T50" fmla="*/ 220 w 564"/>
                <a:gd name="T51" fmla="*/ 159 h 458"/>
                <a:gd name="T52" fmla="*/ 291 w 564"/>
                <a:gd name="T53" fmla="*/ 87 h 458"/>
                <a:gd name="T54" fmla="*/ 394 w 564"/>
                <a:gd name="T55" fmla="*/ 394 h 458"/>
                <a:gd name="T56" fmla="*/ 383 w 564"/>
                <a:gd name="T57" fmla="*/ 396 h 458"/>
                <a:gd name="T58" fmla="*/ 327 w 564"/>
                <a:gd name="T59" fmla="*/ 433 h 458"/>
                <a:gd name="T60" fmla="*/ 244 w 564"/>
                <a:gd name="T61" fmla="*/ 433 h 458"/>
                <a:gd name="T62" fmla="*/ 151 w 564"/>
                <a:gd name="T63" fmla="*/ 383 h 458"/>
                <a:gd name="T64" fmla="*/ 64 w 564"/>
                <a:gd name="T65" fmla="*/ 404 h 458"/>
                <a:gd name="T66" fmla="*/ 0 w 564"/>
                <a:gd name="T67" fmla="*/ 270 h 458"/>
                <a:gd name="T68" fmla="*/ 88 w 564"/>
                <a:gd name="T69" fmla="*/ 230 h 458"/>
                <a:gd name="T70" fmla="*/ 185 w 564"/>
                <a:gd name="T71" fmla="*/ 228 h 458"/>
                <a:gd name="T72" fmla="*/ 254 w 564"/>
                <a:gd name="T73" fmla="*/ 278 h 458"/>
                <a:gd name="T74" fmla="*/ 265 w 564"/>
                <a:gd name="T75" fmla="*/ 286 h 458"/>
                <a:gd name="T76" fmla="*/ 273 w 564"/>
                <a:gd name="T77" fmla="*/ 289 h 458"/>
                <a:gd name="T78" fmla="*/ 294 w 564"/>
                <a:gd name="T79" fmla="*/ 297 h 458"/>
                <a:gd name="T80" fmla="*/ 359 w 564"/>
                <a:gd name="T81" fmla="*/ 297 h 458"/>
                <a:gd name="T82" fmla="*/ 380 w 564"/>
                <a:gd name="T83" fmla="*/ 318 h 458"/>
                <a:gd name="T84" fmla="*/ 359 w 564"/>
                <a:gd name="T85" fmla="*/ 339 h 458"/>
                <a:gd name="T86" fmla="*/ 244 w 564"/>
                <a:gd name="T87" fmla="*/ 344 h 458"/>
                <a:gd name="T88" fmla="*/ 233 w 564"/>
                <a:gd name="T89" fmla="*/ 342 h 458"/>
                <a:gd name="T90" fmla="*/ 199 w 564"/>
                <a:gd name="T91" fmla="*/ 320 h 458"/>
                <a:gd name="T92" fmla="*/ 238 w 564"/>
                <a:gd name="T93" fmla="*/ 359 h 458"/>
                <a:gd name="T94" fmla="*/ 249 w 564"/>
                <a:gd name="T95" fmla="*/ 359 h 458"/>
                <a:gd name="T96" fmla="*/ 359 w 564"/>
                <a:gd name="T97" fmla="*/ 359 h 458"/>
                <a:gd name="T98" fmla="*/ 402 w 564"/>
                <a:gd name="T99" fmla="*/ 318 h 458"/>
                <a:gd name="T100" fmla="*/ 359 w 564"/>
                <a:gd name="T101" fmla="*/ 275 h 458"/>
                <a:gd name="T102" fmla="*/ 314 w 564"/>
                <a:gd name="T103" fmla="*/ 275 h 458"/>
                <a:gd name="T104" fmla="*/ 375 w 564"/>
                <a:gd name="T105" fmla="*/ 233 h 458"/>
                <a:gd name="T106" fmla="*/ 410 w 564"/>
                <a:gd name="T107" fmla="*/ 236 h 458"/>
                <a:gd name="T108" fmla="*/ 420 w 564"/>
                <a:gd name="T109" fmla="*/ 257 h 458"/>
                <a:gd name="T110" fmla="*/ 449 w 564"/>
                <a:gd name="T111" fmla="*/ 238 h 458"/>
                <a:gd name="T112" fmla="*/ 484 w 564"/>
                <a:gd name="T113" fmla="*/ 241 h 458"/>
                <a:gd name="T114" fmla="*/ 486 w 564"/>
                <a:gd name="T115" fmla="*/ 244 h 458"/>
                <a:gd name="T116" fmla="*/ 492 w 564"/>
                <a:gd name="T117" fmla="*/ 267 h 458"/>
                <a:gd name="T118" fmla="*/ 523 w 564"/>
                <a:gd name="T119" fmla="*/ 246 h 458"/>
                <a:gd name="T120" fmla="*/ 561 w 564"/>
                <a:gd name="T121" fmla="*/ 252 h 458"/>
                <a:gd name="T122" fmla="*/ 550 w 564"/>
                <a:gd name="T123" fmla="*/ 286 h 458"/>
                <a:gd name="T124" fmla="*/ 394 w 564"/>
                <a:gd name="T125" fmla="*/ 39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 h="458">
                  <a:moveTo>
                    <a:pt x="372" y="37"/>
                  </a:moveTo>
                  <a:lnTo>
                    <a:pt x="372" y="74"/>
                  </a:lnTo>
                  <a:lnTo>
                    <a:pt x="383" y="74"/>
                  </a:lnTo>
                  <a:lnTo>
                    <a:pt x="383" y="29"/>
                  </a:lnTo>
                  <a:lnTo>
                    <a:pt x="375" y="29"/>
                  </a:lnTo>
                  <a:lnTo>
                    <a:pt x="365" y="32"/>
                  </a:lnTo>
                  <a:lnTo>
                    <a:pt x="365" y="37"/>
                  </a:lnTo>
                  <a:lnTo>
                    <a:pt x="372" y="37"/>
                  </a:lnTo>
                  <a:close/>
                  <a:moveTo>
                    <a:pt x="325" y="50"/>
                  </a:moveTo>
                  <a:cubicBezTo>
                    <a:pt x="325" y="21"/>
                    <a:pt x="349" y="0"/>
                    <a:pt x="375" y="0"/>
                  </a:cubicBezTo>
                  <a:cubicBezTo>
                    <a:pt x="404" y="0"/>
                    <a:pt x="425" y="24"/>
                    <a:pt x="425" y="50"/>
                  </a:cubicBezTo>
                  <a:cubicBezTo>
                    <a:pt x="425" y="79"/>
                    <a:pt x="402" y="101"/>
                    <a:pt x="375" y="101"/>
                  </a:cubicBezTo>
                  <a:cubicBezTo>
                    <a:pt x="365" y="85"/>
                    <a:pt x="346" y="72"/>
                    <a:pt x="325" y="61"/>
                  </a:cubicBezTo>
                  <a:lnTo>
                    <a:pt x="325" y="50"/>
                  </a:lnTo>
                  <a:close/>
                  <a:moveTo>
                    <a:pt x="286" y="135"/>
                  </a:moveTo>
                  <a:lnTo>
                    <a:pt x="286" y="193"/>
                  </a:lnTo>
                  <a:lnTo>
                    <a:pt x="302" y="193"/>
                  </a:lnTo>
                  <a:lnTo>
                    <a:pt x="302" y="122"/>
                  </a:lnTo>
                  <a:lnTo>
                    <a:pt x="289" y="122"/>
                  </a:lnTo>
                  <a:lnTo>
                    <a:pt x="273" y="127"/>
                  </a:lnTo>
                  <a:lnTo>
                    <a:pt x="273" y="137"/>
                  </a:lnTo>
                  <a:lnTo>
                    <a:pt x="286" y="135"/>
                  </a:lnTo>
                  <a:close/>
                  <a:moveTo>
                    <a:pt x="291" y="87"/>
                  </a:moveTo>
                  <a:cubicBezTo>
                    <a:pt x="330" y="87"/>
                    <a:pt x="362" y="119"/>
                    <a:pt x="362" y="159"/>
                  </a:cubicBezTo>
                  <a:cubicBezTo>
                    <a:pt x="362" y="199"/>
                    <a:pt x="330" y="230"/>
                    <a:pt x="291" y="230"/>
                  </a:cubicBezTo>
                  <a:cubicBezTo>
                    <a:pt x="252" y="228"/>
                    <a:pt x="220" y="196"/>
                    <a:pt x="220" y="159"/>
                  </a:cubicBezTo>
                  <a:cubicBezTo>
                    <a:pt x="220" y="119"/>
                    <a:pt x="251" y="87"/>
                    <a:pt x="291" y="87"/>
                  </a:cubicBezTo>
                  <a:close/>
                  <a:moveTo>
                    <a:pt x="394" y="394"/>
                  </a:moveTo>
                  <a:cubicBezTo>
                    <a:pt x="391" y="396"/>
                    <a:pt x="388" y="396"/>
                    <a:pt x="383" y="396"/>
                  </a:cubicBezTo>
                  <a:cubicBezTo>
                    <a:pt x="359" y="412"/>
                    <a:pt x="338" y="425"/>
                    <a:pt x="327" y="433"/>
                  </a:cubicBezTo>
                  <a:cubicBezTo>
                    <a:pt x="289" y="457"/>
                    <a:pt x="265" y="444"/>
                    <a:pt x="244" y="433"/>
                  </a:cubicBezTo>
                  <a:cubicBezTo>
                    <a:pt x="223" y="423"/>
                    <a:pt x="191" y="404"/>
                    <a:pt x="151" y="383"/>
                  </a:cubicBezTo>
                  <a:cubicBezTo>
                    <a:pt x="111" y="359"/>
                    <a:pt x="90" y="386"/>
                    <a:pt x="64" y="404"/>
                  </a:cubicBezTo>
                  <a:lnTo>
                    <a:pt x="0" y="270"/>
                  </a:lnTo>
                  <a:cubicBezTo>
                    <a:pt x="0" y="270"/>
                    <a:pt x="37" y="252"/>
                    <a:pt x="88" y="230"/>
                  </a:cubicBezTo>
                  <a:cubicBezTo>
                    <a:pt x="135" y="209"/>
                    <a:pt x="164" y="209"/>
                    <a:pt x="185" y="228"/>
                  </a:cubicBezTo>
                  <a:cubicBezTo>
                    <a:pt x="199" y="238"/>
                    <a:pt x="231" y="262"/>
                    <a:pt x="254" y="278"/>
                  </a:cubicBezTo>
                  <a:cubicBezTo>
                    <a:pt x="257" y="281"/>
                    <a:pt x="262" y="283"/>
                    <a:pt x="265" y="286"/>
                  </a:cubicBezTo>
                  <a:cubicBezTo>
                    <a:pt x="268" y="286"/>
                    <a:pt x="270" y="289"/>
                    <a:pt x="273" y="289"/>
                  </a:cubicBezTo>
                  <a:lnTo>
                    <a:pt x="294" y="297"/>
                  </a:lnTo>
                  <a:lnTo>
                    <a:pt x="359" y="297"/>
                  </a:lnTo>
                  <a:cubicBezTo>
                    <a:pt x="370" y="297"/>
                    <a:pt x="380" y="307"/>
                    <a:pt x="380" y="318"/>
                  </a:cubicBezTo>
                  <a:cubicBezTo>
                    <a:pt x="380" y="328"/>
                    <a:pt x="370" y="339"/>
                    <a:pt x="359" y="339"/>
                  </a:cubicBezTo>
                  <a:lnTo>
                    <a:pt x="244" y="344"/>
                  </a:lnTo>
                  <a:cubicBezTo>
                    <a:pt x="241" y="344"/>
                    <a:pt x="236" y="344"/>
                    <a:pt x="233" y="342"/>
                  </a:cubicBezTo>
                  <a:lnTo>
                    <a:pt x="199" y="320"/>
                  </a:lnTo>
                  <a:lnTo>
                    <a:pt x="238" y="359"/>
                  </a:lnTo>
                  <a:lnTo>
                    <a:pt x="249" y="359"/>
                  </a:lnTo>
                  <a:lnTo>
                    <a:pt x="359" y="359"/>
                  </a:lnTo>
                  <a:cubicBezTo>
                    <a:pt x="383" y="359"/>
                    <a:pt x="402" y="342"/>
                    <a:pt x="402" y="318"/>
                  </a:cubicBezTo>
                  <a:cubicBezTo>
                    <a:pt x="402" y="294"/>
                    <a:pt x="383" y="275"/>
                    <a:pt x="359" y="275"/>
                  </a:cubicBezTo>
                  <a:lnTo>
                    <a:pt x="314" y="275"/>
                  </a:lnTo>
                  <a:lnTo>
                    <a:pt x="375" y="233"/>
                  </a:lnTo>
                  <a:cubicBezTo>
                    <a:pt x="386" y="225"/>
                    <a:pt x="399" y="228"/>
                    <a:pt x="410" y="236"/>
                  </a:cubicBezTo>
                  <a:lnTo>
                    <a:pt x="420" y="257"/>
                  </a:lnTo>
                  <a:lnTo>
                    <a:pt x="449" y="238"/>
                  </a:lnTo>
                  <a:cubicBezTo>
                    <a:pt x="460" y="230"/>
                    <a:pt x="473" y="233"/>
                    <a:pt x="484" y="241"/>
                  </a:cubicBezTo>
                  <a:lnTo>
                    <a:pt x="486" y="244"/>
                  </a:lnTo>
                  <a:lnTo>
                    <a:pt x="492" y="267"/>
                  </a:lnTo>
                  <a:lnTo>
                    <a:pt x="523" y="246"/>
                  </a:lnTo>
                  <a:cubicBezTo>
                    <a:pt x="537" y="238"/>
                    <a:pt x="553" y="241"/>
                    <a:pt x="561" y="252"/>
                  </a:cubicBezTo>
                  <a:cubicBezTo>
                    <a:pt x="563" y="260"/>
                    <a:pt x="561" y="275"/>
                    <a:pt x="550" y="286"/>
                  </a:cubicBezTo>
                  <a:lnTo>
                    <a:pt x="394" y="394"/>
                  </a:lnTo>
                  <a:close/>
                </a:path>
              </a:pathLst>
            </a:custGeom>
            <a:solidFill>
              <a:srgbClr val="5C2C91"/>
            </a:solidFill>
            <a:ln>
              <a:noFill/>
            </a:ln>
            <a:effectLst/>
            <a:extLst/>
          </p:spPr>
          <p:txBody>
            <a:bodyPr wrap="none" anchor="ctr"/>
            <a:lstStyle/>
            <a:p>
              <a:pPr>
                <a:defRPr/>
              </a:pPr>
              <a:endParaRPr lang="en-US" dirty="0"/>
            </a:p>
          </p:txBody>
        </p:sp>
        <p:sp>
          <p:nvSpPr>
            <p:cNvPr id="19" name="Freeform 16"/>
            <p:cNvSpPr>
              <a:spLocks noChangeArrowheads="1"/>
            </p:cNvSpPr>
            <p:nvPr/>
          </p:nvSpPr>
          <p:spPr bwMode="auto">
            <a:xfrm>
              <a:off x="7573300" y="3845224"/>
              <a:ext cx="848447" cy="848447"/>
            </a:xfrm>
            <a:custGeom>
              <a:avLst/>
              <a:gdLst>
                <a:gd name="T0" fmla="*/ 868 w 1737"/>
                <a:gd name="T1" fmla="*/ 1736 h 1737"/>
                <a:gd name="T2" fmla="*/ 0 w 1737"/>
                <a:gd name="T3" fmla="*/ 867 h 1737"/>
                <a:gd name="T4" fmla="*/ 868 w 1737"/>
                <a:gd name="T5" fmla="*/ 0 h 1737"/>
                <a:gd name="T6" fmla="*/ 1736 w 1737"/>
                <a:gd name="T7" fmla="*/ 867 h 1737"/>
                <a:gd name="T8" fmla="*/ 868 w 1737"/>
                <a:gd name="T9" fmla="*/ 1736 h 1737"/>
              </a:gdLst>
              <a:ahLst/>
              <a:cxnLst>
                <a:cxn ang="0">
                  <a:pos x="T0" y="T1"/>
                </a:cxn>
                <a:cxn ang="0">
                  <a:pos x="T2" y="T3"/>
                </a:cxn>
                <a:cxn ang="0">
                  <a:pos x="T4" y="T5"/>
                </a:cxn>
                <a:cxn ang="0">
                  <a:pos x="T6" y="T7"/>
                </a:cxn>
                <a:cxn ang="0">
                  <a:pos x="T8" y="T9"/>
                </a:cxn>
              </a:cxnLst>
              <a:rect l="0" t="0" r="r" b="b"/>
              <a:pathLst>
                <a:path w="1737" h="1737">
                  <a:moveTo>
                    <a:pt x="868" y="1736"/>
                  </a:moveTo>
                  <a:cubicBezTo>
                    <a:pt x="389" y="1736"/>
                    <a:pt x="0" y="1346"/>
                    <a:pt x="0" y="867"/>
                  </a:cubicBezTo>
                  <a:cubicBezTo>
                    <a:pt x="0" y="389"/>
                    <a:pt x="389" y="0"/>
                    <a:pt x="868" y="0"/>
                  </a:cubicBezTo>
                  <a:cubicBezTo>
                    <a:pt x="1348" y="0"/>
                    <a:pt x="1736" y="389"/>
                    <a:pt x="1736" y="867"/>
                  </a:cubicBezTo>
                  <a:cubicBezTo>
                    <a:pt x="1736" y="1346"/>
                    <a:pt x="1348" y="1736"/>
                    <a:pt x="868" y="1736"/>
                  </a:cubicBezTo>
                </a:path>
              </a:pathLst>
            </a:custGeom>
            <a:solidFill>
              <a:schemeClr val="accent2"/>
            </a:solidFill>
            <a:ln w="28575" cap="flat">
              <a:solidFill>
                <a:srgbClr val="5C2C91"/>
              </a:solidFill>
              <a:bevel/>
              <a:headEnd/>
              <a:tailEnd/>
            </a:ln>
            <a:effectLst/>
            <a:extLst/>
          </p:spPr>
          <p:txBody>
            <a:bodyPr wrap="none" anchor="ctr"/>
            <a:lstStyle/>
            <a:p>
              <a:pPr>
                <a:defRPr/>
              </a:pPr>
              <a:endParaRPr lang="en-US" dirty="0"/>
            </a:p>
          </p:txBody>
        </p:sp>
        <p:sp>
          <p:nvSpPr>
            <p:cNvPr id="20" name="Text Box 17"/>
            <p:cNvSpPr txBox="1">
              <a:spLocks noChangeArrowheads="1"/>
            </p:cNvSpPr>
            <p:nvPr/>
          </p:nvSpPr>
          <p:spPr bwMode="auto">
            <a:xfrm>
              <a:off x="7866910" y="4361201"/>
              <a:ext cx="243955" cy="138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Work</a:t>
              </a:r>
              <a:endParaRPr lang="en-US" sz="600" dirty="0">
                <a:solidFill>
                  <a:srgbClr val="5C2C91"/>
                </a:solidFill>
                <a:latin typeface="'MyriadPro-Regular'" charset="0"/>
                <a:cs typeface="'MyriadPro-Regular'" charset="0"/>
              </a:endParaRPr>
            </a:p>
          </p:txBody>
        </p:sp>
        <p:sp>
          <p:nvSpPr>
            <p:cNvPr id="21" name="Freeform 20"/>
            <p:cNvSpPr>
              <a:spLocks noChangeArrowheads="1"/>
            </p:cNvSpPr>
            <p:nvPr/>
          </p:nvSpPr>
          <p:spPr bwMode="auto">
            <a:xfrm>
              <a:off x="7853957" y="4080544"/>
              <a:ext cx="287133" cy="248273"/>
            </a:xfrm>
            <a:custGeom>
              <a:avLst/>
              <a:gdLst>
                <a:gd name="T0" fmla="*/ 431 w 593"/>
                <a:gd name="T1" fmla="*/ 85 h 511"/>
                <a:gd name="T2" fmla="*/ 346 w 593"/>
                <a:gd name="T3" fmla="*/ 0 h 511"/>
                <a:gd name="T4" fmla="*/ 248 w 593"/>
                <a:gd name="T5" fmla="*/ 0 h 511"/>
                <a:gd name="T6" fmla="*/ 163 w 593"/>
                <a:gd name="T7" fmla="*/ 85 h 511"/>
                <a:gd name="T8" fmla="*/ 163 w 593"/>
                <a:gd name="T9" fmla="*/ 113 h 511"/>
                <a:gd name="T10" fmla="*/ 206 w 593"/>
                <a:gd name="T11" fmla="*/ 113 h 511"/>
                <a:gd name="T12" fmla="*/ 206 w 593"/>
                <a:gd name="T13" fmla="*/ 85 h 511"/>
                <a:gd name="T14" fmla="*/ 248 w 593"/>
                <a:gd name="T15" fmla="*/ 42 h 511"/>
                <a:gd name="T16" fmla="*/ 349 w 593"/>
                <a:gd name="T17" fmla="*/ 42 h 511"/>
                <a:gd name="T18" fmla="*/ 391 w 593"/>
                <a:gd name="T19" fmla="*/ 85 h 511"/>
                <a:gd name="T20" fmla="*/ 391 w 593"/>
                <a:gd name="T21" fmla="*/ 113 h 511"/>
                <a:gd name="T22" fmla="*/ 433 w 593"/>
                <a:gd name="T23" fmla="*/ 113 h 511"/>
                <a:gd name="T24" fmla="*/ 433 w 593"/>
                <a:gd name="T25" fmla="*/ 85 h 511"/>
                <a:gd name="T26" fmla="*/ 431 w 593"/>
                <a:gd name="T27" fmla="*/ 85 h 511"/>
                <a:gd name="T28" fmla="*/ 473 w 593"/>
                <a:gd name="T29" fmla="*/ 256 h 511"/>
                <a:gd name="T30" fmla="*/ 473 w 593"/>
                <a:gd name="T31" fmla="*/ 298 h 511"/>
                <a:gd name="T32" fmla="*/ 409 w 593"/>
                <a:gd name="T33" fmla="*/ 298 h 511"/>
                <a:gd name="T34" fmla="*/ 409 w 593"/>
                <a:gd name="T35" fmla="*/ 256 h 511"/>
                <a:gd name="T36" fmla="*/ 182 w 593"/>
                <a:gd name="T37" fmla="*/ 256 h 511"/>
                <a:gd name="T38" fmla="*/ 182 w 593"/>
                <a:gd name="T39" fmla="*/ 298 h 511"/>
                <a:gd name="T40" fmla="*/ 118 w 593"/>
                <a:gd name="T41" fmla="*/ 298 h 511"/>
                <a:gd name="T42" fmla="*/ 118 w 593"/>
                <a:gd name="T43" fmla="*/ 256 h 511"/>
                <a:gd name="T44" fmla="*/ 0 w 593"/>
                <a:gd name="T45" fmla="*/ 256 h 511"/>
                <a:gd name="T46" fmla="*/ 0 w 593"/>
                <a:gd name="T47" fmla="*/ 447 h 511"/>
                <a:gd name="T48" fmla="*/ 64 w 593"/>
                <a:gd name="T49" fmla="*/ 510 h 511"/>
                <a:gd name="T50" fmla="*/ 526 w 593"/>
                <a:gd name="T51" fmla="*/ 510 h 511"/>
                <a:gd name="T52" fmla="*/ 589 w 593"/>
                <a:gd name="T53" fmla="*/ 447 h 511"/>
                <a:gd name="T54" fmla="*/ 589 w 593"/>
                <a:gd name="T55" fmla="*/ 256 h 511"/>
                <a:gd name="T56" fmla="*/ 473 w 593"/>
                <a:gd name="T57" fmla="*/ 256 h 511"/>
                <a:gd name="T58" fmla="*/ 3 w 593"/>
                <a:gd name="T59" fmla="*/ 227 h 511"/>
                <a:gd name="T60" fmla="*/ 3 w 593"/>
                <a:gd name="T61" fmla="*/ 198 h 511"/>
                <a:gd name="T62" fmla="*/ 66 w 593"/>
                <a:gd name="T63" fmla="*/ 134 h 511"/>
                <a:gd name="T64" fmla="*/ 529 w 593"/>
                <a:gd name="T65" fmla="*/ 134 h 511"/>
                <a:gd name="T66" fmla="*/ 592 w 593"/>
                <a:gd name="T67" fmla="*/ 198 h 511"/>
                <a:gd name="T68" fmla="*/ 592 w 593"/>
                <a:gd name="T69" fmla="*/ 227 h 511"/>
                <a:gd name="T70" fmla="*/ 476 w 593"/>
                <a:gd name="T71" fmla="*/ 227 h 511"/>
                <a:gd name="T72" fmla="*/ 476 w 593"/>
                <a:gd name="T73" fmla="*/ 203 h 511"/>
                <a:gd name="T74" fmla="*/ 412 w 593"/>
                <a:gd name="T75" fmla="*/ 203 h 511"/>
                <a:gd name="T76" fmla="*/ 412 w 593"/>
                <a:gd name="T77" fmla="*/ 227 h 511"/>
                <a:gd name="T78" fmla="*/ 184 w 593"/>
                <a:gd name="T79" fmla="*/ 227 h 511"/>
                <a:gd name="T80" fmla="*/ 184 w 593"/>
                <a:gd name="T81" fmla="*/ 203 h 511"/>
                <a:gd name="T82" fmla="*/ 121 w 593"/>
                <a:gd name="T83" fmla="*/ 203 h 511"/>
                <a:gd name="T84" fmla="*/ 121 w 593"/>
                <a:gd name="T85" fmla="*/ 227 h 511"/>
                <a:gd name="T86" fmla="*/ 3 w 593"/>
                <a:gd name="T87" fmla="*/ 22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511">
                  <a:moveTo>
                    <a:pt x="431" y="85"/>
                  </a:moveTo>
                  <a:cubicBezTo>
                    <a:pt x="431" y="37"/>
                    <a:pt x="394" y="0"/>
                    <a:pt x="346" y="0"/>
                  </a:cubicBezTo>
                  <a:lnTo>
                    <a:pt x="248" y="0"/>
                  </a:lnTo>
                  <a:cubicBezTo>
                    <a:pt x="200" y="0"/>
                    <a:pt x="163" y="37"/>
                    <a:pt x="163" y="85"/>
                  </a:cubicBezTo>
                  <a:lnTo>
                    <a:pt x="163" y="113"/>
                  </a:lnTo>
                  <a:lnTo>
                    <a:pt x="206" y="113"/>
                  </a:lnTo>
                  <a:lnTo>
                    <a:pt x="206" y="85"/>
                  </a:lnTo>
                  <a:cubicBezTo>
                    <a:pt x="206" y="61"/>
                    <a:pt x="224" y="42"/>
                    <a:pt x="248" y="42"/>
                  </a:cubicBezTo>
                  <a:lnTo>
                    <a:pt x="349" y="42"/>
                  </a:lnTo>
                  <a:cubicBezTo>
                    <a:pt x="372" y="42"/>
                    <a:pt x="391" y="61"/>
                    <a:pt x="391" y="85"/>
                  </a:cubicBezTo>
                  <a:lnTo>
                    <a:pt x="391" y="113"/>
                  </a:lnTo>
                  <a:lnTo>
                    <a:pt x="433" y="113"/>
                  </a:lnTo>
                  <a:lnTo>
                    <a:pt x="433" y="85"/>
                  </a:lnTo>
                  <a:lnTo>
                    <a:pt x="431" y="85"/>
                  </a:lnTo>
                  <a:close/>
                  <a:moveTo>
                    <a:pt x="473" y="256"/>
                  </a:moveTo>
                  <a:lnTo>
                    <a:pt x="473" y="298"/>
                  </a:lnTo>
                  <a:lnTo>
                    <a:pt x="409" y="298"/>
                  </a:lnTo>
                  <a:lnTo>
                    <a:pt x="409" y="256"/>
                  </a:lnTo>
                  <a:lnTo>
                    <a:pt x="182" y="256"/>
                  </a:lnTo>
                  <a:lnTo>
                    <a:pt x="182" y="298"/>
                  </a:lnTo>
                  <a:lnTo>
                    <a:pt x="118" y="298"/>
                  </a:lnTo>
                  <a:lnTo>
                    <a:pt x="118" y="256"/>
                  </a:lnTo>
                  <a:lnTo>
                    <a:pt x="0" y="256"/>
                  </a:lnTo>
                  <a:lnTo>
                    <a:pt x="0" y="447"/>
                  </a:lnTo>
                  <a:cubicBezTo>
                    <a:pt x="0" y="481"/>
                    <a:pt x="29" y="510"/>
                    <a:pt x="64" y="510"/>
                  </a:cubicBezTo>
                  <a:lnTo>
                    <a:pt x="526" y="510"/>
                  </a:lnTo>
                  <a:cubicBezTo>
                    <a:pt x="560" y="510"/>
                    <a:pt x="589" y="481"/>
                    <a:pt x="589" y="447"/>
                  </a:cubicBezTo>
                  <a:lnTo>
                    <a:pt x="589" y="256"/>
                  </a:lnTo>
                  <a:lnTo>
                    <a:pt x="473" y="256"/>
                  </a:lnTo>
                  <a:close/>
                  <a:moveTo>
                    <a:pt x="3" y="227"/>
                  </a:moveTo>
                  <a:lnTo>
                    <a:pt x="3" y="198"/>
                  </a:lnTo>
                  <a:cubicBezTo>
                    <a:pt x="3" y="163"/>
                    <a:pt x="32" y="134"/>
                    <a:pt x="66" y="134"/>
                  </a:cubicBezTo>
                  <a:lnTo>
                    <a:pt x="529" y="134"/>
                  </a:lnTo>
                  <a:cubicBezTo>
                    <a:pt x="563" y="134"/>
                    <a:pt x="592" y="163"/>
                    <a:pt x="592" y="198"/>
                  </a:cubicBezTo>
                  <a:lnTo>
                    <a:pt x="592" y="227"/>
                  </a:lnTo>
                  <a:lnTo>
                    <a:pt x="476" y="227"/>
                  </a:lnTo>
                  <a:lnTo>
                    <a:pt x="476" y="203"/>
                  </a:lnTo>
                  <a:lnTo>
                    <a:pt x="412" y="203"/>
                  </a:lnTo>
                  <a:lnTo>
                    <a:pt x="412" y="227"/>
                  </a:lnTo>
                  <a:lnTo>
                    <a:pt x="184" y="227"/>
                  </a:lnTo>
                  <a:lnTo>
                    <a:pt x="184" y="203"/>
                  </a:lnTo>
                  <a:lnTo>
                    <a:pt x="121" y="203"/>
                  </a:lnTo>
                  <a:lnTo>
                    <a:pt x="121" y="227"/>
                  </a:lnTo>
                  <a:lnTo>
                    <a:pt x="3" y="227"/>
                  </a:lnTo>
                  <a:close/>
                </a:path>
              </a:pathLst>
            </a:custGeom>
            <a:solidFill>
              <a:srgbClr val="5C2C91"/>
            </a:solidFill>
            <a:ln>
              <a:noFill/>
            </a:ln>
            <a:effectLst/>
            <a:extLst/>
          </p:spPr>
          <p:txBody>
            <a:bodyPr wrap="none" anchor="ctr"/>
            <a:lstStyle/>
            <a:p>
              <a:pPr>
                <a:defRPr/>
              </a:pPr>
              <a:endParaRPr lang="en-US" dirty="0"/>
            </a:p>
          </p:txBody>
        </p:sp>
        <p:sp>
          <p:nvSpPr>
            <p:cNvPr id="22" name="Freeform 11"/>
            <p:cNvSpPr>
              <a:spLocks noChangeArrowheads="1"/>
            </p:cNvSpPr>
            <p:nvPr/>
          </p:nvSpPr>
          <p:spPr bwMode="auto">
            <a:xfrm>
              <a:off x="5467243" y="4681393"/>
              <a:ext cx="848448" cy="848448"/>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a:solidFill>
                <a:srgbClr val="5C2C91"/>
              </a:solidFill>
              <a:bevel/>
              <a:headEnd/>
              <a:tailEnd/>
            </a:ln>
            <a:effectLst/>
            <a:extLst/>
          </p:spPr>
          <p:txBody>
            <a:bodyPr wrap="none" anchor="ctr"/>
            <a:lstStyle/>
            <a:p>
              <a:pPr>
                <a:defRPr/>
              </a:pPr>
              <a:endParaRPr lang="en-US" dirty="0"/>
            </a:p>
          </p:txBody>
        </p:sp>
        <p:sp>
          <p:nvSpPr>
            <p:cNvPr id="23" name="Text Box 12"/>
            <p:cNvSpPr txBox="1">
              <a:spLocks noChangeArrowheads="1"/>
            </p:cNvSpPr>
            <p:nvPr/>
          </p:nvSpPr>
          <p:spPr bwMode="auto">
            <a:xfrm>
              <a:off x="5758695" y="5186576"/>
              <a:ext cx="280657" cy="138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Leisure</a:t>
              </a:r>
              <a:endParaRPr lang="en-US" sz="600" dirty="0">
                <a:solidFill>
                  <a:srgbClr val="5C2C91"/>
                </a:solidFill>
                <a:latin typeface="'MyriadPro-Regular'" charset="0"/>
                <a:cs typeface="'MyriadPro-Regular'" charset="0"/>
              </a:endParaRPr>
            </a:p>
          </p:txBody>
        </p:sp>
        <p:sp>
          <p:nvSpPr>
            <p:cNvPr id="24" name="Freeform 14"/>
            <p:cNvSpPr>
              <a:spLocks noChangeArrowheads="1"/>
            </p:cNvSpPr>
            <p:nvPr/>
          </p:nvSpPr>
          <p:spPr bwMode="auto">
            <a:xfrm>
              <a:off x="5765171" y="4899442"/>
              <a:ext cx="272021" cy="269863"/>
            </a:xfrm>
            <a:custGeom>
              <a:avLst/>
              <a:gdLst>
                <a:gd name="T0" fmla="*/ 409 w 559"/>
                <a:gd name="T1" fmla="*/ 236 h 554"/>
                <a:gd name="T2" fmla="*/ 499 w 559"/>
                <a:gd name="T3" fmla="*/ 50 h 554"/>
                <a:gd name="T4" fmla="*/ 319 w 559"/>
                <a:gd name="T5" fmla="*/ 146 h 554"/>
                <a:gd name="T6" fmla="*/ 249 w 559"/>
                <a:gd name="T7" fmla="*/ 146 h 554"/>
                <a:gd name="T8" fmla="*/ 241 w 559"/>
                <a:gd name="T9" fmla="*/ 106 h 554"/>
                <a:gd name="T10" fmla="*/ 175 w 559"/>
                <a:gd name="T11" fmla="*/ 138 h 554"/>
                <a:gd name="T12" fmla="*/ 42 w 559"/>
                <a:gd name="T13" fmla="*/ 130 h 554"/>
                <a:gd name="T14" fmla="*/ 5 w 559"/>
                <a:gd name="T15" fmla="*/ 167 h 554"/>
                <a:gd name="T16" fmla="*/ 220 w 559"/>
                <a:gd name="T17" fmla="*/ 246 h 554"/>
                <a:gd name="T18" fmla="*/ 114 w 559"/>
                <a:gd name="T19" fmla="*/ 355 h 554"/>
                <a:gd name="T20" fmla="*/ 40 w 559"/>
                <a:gd name="T21" fmla="*/ 355 h 554"/>
                <a:gd name="T22" fmla="*/ 0 w 559"/>
                <a:gd name="T23" fmla="*/ 397 h 554"/>
                <a:gd name="T24" fmla="*/ 124 w 559"/>
                <a:gd name="T25" fmla="*/ 428 h 554"/>
                <a:gd name="T26" fmla="*/ 156 w 559"/>
                <a:gd name="T27" fmla="*/ 553 h 554"/>
                <a:gd name="T28" fmla="*/ 198 w 559"/>
                <a:gd name="T29" fmla="*/ 513 h 554"/>
                <a:gd name="T30" fmla="*/ 198 w 559"/>
                <a:gd name="T31" fmla="*/ 439 h 554"/>
                <a:gd name="T32" fmla="*/ 306 w 559"/>
                <a:gd name="T33" fmla="*/ 334 h 554"/>
                <a:gd name="T34" fmla="*/ 385 w 559"/>
                <a:gd name="T35" fmla="*/ 547 h 554"/>
                <a:gd name="T36" fmla="*/ 423 w 559"/>
                <a:gd name="T37" fmla="*/ 510 h 554"/>
                <a:gd name="T38" fmla="*/ 415 w 559"/>
                <a:gd name="T39" fmla="*/ 379 h 554"/>
                <a:gd name="T40" fmla="*/ 446 w 559"/>
                <a:gd name="T41" fmla="*/ 313 h 554"/>
                <a:gd name="T42" fmla="*/ 409 w 559"/>
                <a:gd name="T43" fmla="*/ 307 h 554"/>
                <a:gd name="T44" fmla="*/ 409 w 559"/>
                <a:gd name="T45" fmla="*/ 23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9" h="554">
                  <a:moveTo>
                    <a:pt x="409" y="236"/>
                  </a:moveTo>
                  <a:cubicBezTo>
                    <a:pt x="409" y="236"/>
                    <a:pt x="558" y="101"/>
                    <a:pt x="499" y="50"/>
                  </a:cubicBezTo>
                  <a:cubicBezTo>
                    <a:pt x="449" y="0"/>
                    <a:pt x="319" y="146"/>
                    <a:pt x="319" y="146"/>
                  </a:cubicBezTo>
                  <a:cubicBezTo>
                    <a:pt x="319" y="146"/>
                    <a:pt x="280" y="148"/>
                    <a:pt x="249" y="146"/>
                  </a:cubicBezTo>
                  <a:cubicBezTo>
                    <a:pt x="251" y="140"/>
                    <a:pt x="262" y="117"/>
                    <a:pt x="241" y="106"/>
                  </a:cubicBezTo>
                  <a:cubicBezTo>
                    <a:pt x="212" y="95"/>
                    <a:pt x="201" y="109"/>
                    <a:pt x="175" y="138"/>
                  </a:cubicBezTo>
                  <a:lnTo>
                    <a:pt x="42" y="130"/>
                  </a:lnTo>
                  <a:lnTo>
                    <a:pt x="5" y="167"/>
                  </a:lnTo>
                  <a:lnTo>
                    <a:pt x="220" y="246"/>
                  </a:lnTo>
                  <a:lnTo>
                    <a:pt x="114" y="355"/>
                  </a:lnTo>
                  <a:lnTo>
                    <a:pt x="40" y="355"/>
                  </a:lnTo>
                  <a:lnTo>
                    <a:pt x="0" y="397"/>
                  </a:lnTo>
                  <a:lnTo>
                    <a:pt x="124" y="428"/>
                  </a:lnTo>
                  <a:lnTo>
                    <a:pt x="156" y="553"/>
                  </a:lnTo>
                  <a:lnTo>
                    <a:pt x="198" y="513"/>
                  </a:lnTo>
                  <a:lnTo>
                    <a:pt x="198" y="439"/>
                  </a:lnTo>
                  <a:lnTo>
                    <a:pt x="306" y="334"/>
                  </a:lnTo>
                  <a:lnTo>
                    <a:pt x="385" y="547"/>
                  </a:lnTo>
                  <a:lnTo>
                    <a:pt x="423" y="510"/>
                  </a:lnTo>
                  <a:lnTo>
                    <a:pt x="415" y="379"/>
                  </a:lnTo>
                  <a:cubicBezTo>
                    <a:pt x="446" y="352"/>
                    <a:pt x="457" y="342"/>
                    <a:pt x="446" y="313"/>
                  </a:cubicBezTo>
                  <a:cubicBezTo>
                    <a:pt x="436" y="294"/>
                    <a:pt x="415" y="305"/>
                    <a:pt x="409" y="307"/>
                  </a:cubicBezTo>
                  <a:cubicBezTo>
                    <a:pt x="407" y="276"/>
                    <a:pt x="409" y="236"/>
                    <a:pt x="409" y="236"/>
                  </a:cubicBezTo>
                </a:path>
              </a:pathLst>
            </a:custGeom>
            <a:solidFill>
              <a:srgbClr val="5C2C91"/>
            </a:solidFill>
            <a:ln>
              <a:noFill/>
            </a:ln>
            <a:effectLst/>
            <a:extLst/>
          </p:spPr>
          <p:txBody>
            <a:bodyPr wrap="none" anchor="ctr"/>
            <a:lstStyle/>
            <a:p>
              <a:pPr>
                <a:defRPr/>
              </a:pPr>
              <a:endParaRPr lang="en-US" dirty="0"/>
            </a:p>
          </p:txBody>
        </p:sp>
        <p:sp>
          <p:nvSpPr>
            <p:cNvPr id="25" name="Freeform 29"/>
            <p:cNvSpPr>
              <a:spLocks noChangeArrowheads="1"/>
            </p:cNvSpPr>
            <p:nvPr/>
          </p:nvSpPr>
          <p:spPr bwMode="auto">
            <a:xfrm>
              <a:off x="5466015" y="2999232"/>
              <a:ext cx="849676" cy="849675"/>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chemeClr val="accent2"/>
            </a:solidFill>
            <a:ln w="28575" cap="flat" cmpd="sng">
              <a:solidFill>
                <a:srgbClr val="5C2C91"/>
              </a:solidFill>
              <a:bevel/>
              <a:headEnd/>
              <a:tailEnd/>
            </a:ln>
            <a:effectLst/>
            <a:extLst/>
          </p:spPr>
          <p:txBody>
            <a:bodyPr wrap="none" anchor="ctr"/>
            <a:lstStyle/>
            <a:p>
              <a:pPr>
                <a:defRPr/>
              </a:pPr>
              <a:endParaRPr lang="en-US" dirty="0"/>
            </a:p>
          </p:txBody>
        </p:sp>
        <p:sp>
          <p:nvSpPr>
            <p:cNvPr id="26" name="Text Box 31"/>
            <p:cNvSpPr txBox="1">
              <a:spLocks noChangeArrowheads="1"/>
            </p:cNvSpPr>
            <p:nvPr/>
          </p:nvSpPr>
          <p:spPr bwMode="auto">
            <a:xfrm>
              <a:off x="5773023" y="3498659"/>
              <a:ext cx="244309"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Family</a:t>
              </a:r>
              <a:endParaRPr lang="en-US" sz="600" dirty="0">
                <a:solidFill>
                  <a:srgbClr val="5C2C91"/>
                </a:solidFill>
                <a:latin typeface="'MyriadPro-Regular'" charset="0"/>
                <a:cs typeface="'MyriadPro-Regular'" charset="0"/>
              </a:endParaRPr>
            </a:p>
          </p:txBody>
        </p:sp>
        <p:sp>
          <p:nvSpPr>
            <p:cNvPr id="27" name="Freeform 26"/>
            <p:cNvSpPr>
              <a:spLocks noChangeArrowheads="1"/>
            </p:cNvSpPr>
            <p:nvPr/>
          </p:nvSpPr>
          <p:spPr bwMode="auto">
            <a:xfrm>
              <a:off x="5757888" y="3241379"/>
              <a:ext cx="255119" cy="233498"/>
            </a:xfrm>
            <a:custGeom>
              <a:avLst/>
              <a:gdLst>
                <a:gd name="T0" fmla="*/ 452 w 524"/>
                <a:gd name="T1" fmla="*/ 415 h 482"/>
                <a:gd name="T2" fmla="*/ 452 w 524"/>
                <a:gd name="T3" fmla="*/ 481 h 482"/>
                <a:gd name="T4" fmla="*/ 523 w 524"/>
                <a:gd name="T5" fmla="*/ 481 h 482"/>
                <a:gd name="T6" fmla="*/ 523 w 524"/>
                <a:gd name="T7" fmla="*/ 292 h 482"/>
                <a:gd name="T8" fmla="*/ 489 w 524"/>
                <a:gd name="T9" fmla="*/ 257 h 482"/>
                <a:gd name="T10" fmla="*/ 409 w 524"/>
                <a:gd name="T11" fmla="*/ 257 h 482"/>
                <a:gd name="T12" fmla="*/ 423 w 524"/>
                <a:gd name="T13" fmla="*/ 302 h 482"/>
                <a:gd name="T14" fmla="*/ 401 w 524"/>
                <a:gd name="T15" fmla="*/ 353 h 482"/>
                <a:gd name="T16" fmla="*/ 452 w 524"/>
                <a:gd name="T17" fmla="*/ 415 h 482"/>
                <a:gd name="T18" fmla="*/ 306 w 524"/>
                <a:gd name="T19" fmla="*/ 381 h 482"/>
                <a:gd name="T20" fmla="*/ 273 w 524"/>
                <a:gd name="T21" fmla="*/ 415 h 482"/>
                <a:gd name="T22" fmla="*/ 273 w 524"/>
                <a:gd name="T23" fmla="*/ 481 h 482"/>
                <a:gd name="T24" fmla="*/ 420 w 524"/>
                <a:gd name="T25" fmla="*/ 481 h 482"/>
                <a:gd name="T26" fmla="*/ 420 w 524"/>
                <a:gd name="T27" fmla="*/ 415 h 482"/>
                <a:gd name="T28" fmla="*/ 386 w 524"/>
                <a:gd name="T29" fmla="*/ 381 h 482"/>
                <a:gd name="T30" fmla="*/ 306 w 524"/>
                <a:gd name="T31" fmla="*/ 381 h 482"/>
                <a:gd name="T32" fmla="*/ 183 w 524"/>
                <a:gd name="T33" fmla="*/ 313 h 482"/>
                <a:gd name="T34" fmla="*/ 146 w 524"/>
                <a:gd name="T35" fmla="*/ 350 h 482"/>
                <a:gd name="T36" fmla="*/ 146 w 524"/>
                <a:gd name="T37" fmla="*/ 481 h 482"/>
                <a:gd name="T38" fmla="*/ 241 w 524"/>
                <a:gd name="T39" fmla="*/ 481 h 482"/>
                <a:gd name="T40" fmla="*/ 241 w 524"/>
                <a:gd name="T41" fmla="*/ 415 h 482"/>
                <a:gd name="T42" fmla="*/ 285 w 524"/>
                <a:gd name="T43" fmla="*/ 353 h 482"/>
                <a:gd name="T44" fmla="*/ 270 w 524"/>
                <a:gd name="T45" fmla="*/ 313 h 482"/>
                <a:gd name="T46" fmla="*/ 267 w 524"/>
                <a:gd name="T47" fmla="*/ 313 h 482"/>
                <a:gd name="T48" fmla="*/ 183 w 524"/>
                <a:gd name="T49" fmla="*/ 313 h 482"/>
                <a:gd name="T50" fmla="*/ 53 w 524"/>
                <a:gd name="T51" fmla="*/ 210 h 482"/>
                <a:gd name="T52" fmla="*/ 0 w 524"/>
                <a:gd name="T53" fmla="*/ 263 h 482"/>
                <a:gd name="T54" fmla="*/ 0 w 524"/>
                <a:gd name="T55" fmla="*/ 481 h 482"/>
                <a:gd name="T56" fmla="*/ 114 w 524"/>
                <a:gd name="T57" fmla="*/ 481 h 482"/>
                <a:gd name="T58" fmla="*/ 114 w 524"/>
                <a:gd name="T59" fmla="*/ 350 h 482"/>
                <a:gd name="T60" fmla="*/ 188 w 524"/>
                <a:gd name="T61" fmla="*/ 281 h 482"/>
                <a:gd name="T62" fmla="*/ 148 w 524"/>
                <a:gd name="T63" fmla="*/ 210 h 482"/>
                <a:gd name="T64" fmla="*/ 53 w 524"/>
                <a:gd name="T65" fmla="*/ 210 h 482"/>
                <a:gd name="T66" fmla="*/ 401 w 524"/>
                <a:gd name="T67" fmla="*/ 302 h 482"/>
                <a:gd name="T68" fmla="*/ 351 w 524"/>
                <a:gd name="T69" fmla="*/ 252 h 482"/>
                <a:gd name="T70" fmla="*/ 301 w 524"/>
                <a:gd name="T71" fmla="*/ 302 h 482"/>
                <a:gd name="T72" fmla="*/ 351 w 524"/>
                <a:gd name="T73" fmla="*/ 353 h 482"/>
                <a:gd name="T74" fmla="*/ 401 w 524"/>
                <a:gd name="T75" fmla="*/ 302 h 482"/>
                <a:gd name="T76" fmla="*/ 230 w 524"/>
                <a:gd name="T77" fmla="*/ 90 h 482"/>
                <a:gd name="T78" fmla="*/ 140 w 524"/>
                <a:gd name="T79" fmla="*/ 0 h 482"/>
                <a:gd name="T80" fmla="*/ 50 w 524"/>
                <a:gd name="T81" fmla="*/ 90 h 482"/>
                <a:gd name="T82" fmla="*/ 140 w 524"/>
                <a:gd name="T83" fmla="*/ 180 h 482"/>
                <a:gd name="T84" fmla="*/ 154 w 524"/>
                <a:gd name="T85" fmla="*/ 180 h 482"/>
                <a:gd name="T86" fmla="*/ 225 w 524"/>
                <a:gd name="T87" fmla="*/ 117 h 482"/>
                <a:gd name="T88" fmla="*/ 230 w 524"/>
                <a:gd name="T89" fmla="*/ 90 h 482"/>
                <a:gd name="T90" fmla="*/ 309 w 524"/>
                <a:gd name="T91" fmla="*/ 212 h 482"/>
                <a:gd name="T92" fmla="*/ 244 w 524"/>
                <a:gd name="T93" fmla="*/ 146 h 482"/>
                <a:gd name="T94" fmla="*/ 177 w 524"/>
                <a:gd name="T95" fmla="*/ 212 h 482"/>
                <a:gd name="T96" fmla="*/ 244 w 524"/>
                <a:gd name="T97" fmla="*/ 278 h 482"/>
                <a:gd name="T98" fmla="*/ 309 w 524"/>
                <a:gd name="T99" fmla="*/ 212 h 482"/>
                <a:gd name="T100" fmla="*/ 401 w 524"/>
                <a:gd name="T101" fmla="*/ 67 h 482"/>
                <a:gd name="T102" fmla="*/ 486 w 524"/>
                <a:gd name="T103" fmla="*/ 151 h 482"/>
                <a:gd name="T104" fmla="*/ 401 w 524"/>
                <a:gd name="T105" fmla="*/ 236 h 482"/>
                <a:gd name="T106" fmla="*/ 317 w 524"/>
                <a:gd name="T107" fmla="*/ 151 h 482"/>
                <a:gd name="T108" fmla="*/ 401 w 524"/>
                <a:gd name="T109" fmla="*/ 6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482">
                  <a:moveTo>
                    <a:pt x="452" y="415"/>
                  </a:moveTo>
                  <a:lnTo>
                    <a:pt x="452" y="481"/>
                  </a:lnTo>
                  <a:lnTo>
                    <a:pt x="523" y="481"/>
                  </a:lnTo>
                  <a:lnTo>
                    <a:pt x="523" y="292"/>
                  </a:lnTo>
                  <a:cubicBezTo>
                    <a:pt x="523" y="273"/>
                    <a:pt x="507" y="257"/>
                    <a:pt x="489" y="257"/>
                  </a:cubicBezTo>
                  <a:lnTo>
                    <a:pt x="409" y="257"/>
                  </a:lnTo>
                  <a:cubicBezTo>
                    <a:pt x="415" y="268"/>
                    <a:pt x="423" y="281"/>
                    <a:pt x="423" y="302"/>
                  </a:cubicBezTo>
                  <a:cubicBezTo>
                    <a:pt x="423" y="321"/>
                    <a:pt x="415" y="337"/>
                    <a:pt x="401" y="353"/>
                  </a:cubicBezTo>
                  <a:cubicBezTo>
                    <a:pt x="425" y="363"/>
                    <a:pt x="452" y="389"/>
                    <a:pt x="452" y="415"/>
                  </a:cubicBezTo>
                  <a:close/>
                  <a:moveTo>
                    <a:pt x="306" y="381"/>
                  </a:moveTo>
                  <a:cubicBezTo>
                    <a:pt x="288" y="381"/>
                    <a:pt x="273" y="397"/>
                    <a:pt x="273" y="415"/>
                  </a:cubicBezTo>
                  <a:lnTo>
                    <a:pt x="273" y="481"/>
                  </a:lnTo>
                  <a:lnTo>
                    <a:pt x="420" y="481"/>
                  </a:lnTo>
                  <a:lnTo>
                    <a:pt x="420" y="415"/>
                  </a:lnTo>
                  <a:cubicBezTo>
                    <a:pt x="420" y="397"/>
                    <a:pt x="404" y="381"/>
                    <a:pt x="386" y="381"/>
                  </a:cubicBezTo>
                  <a:lnTo>
                    <a:pt x="306" y="381"/>
                  </a:lnTo>
                  <a:close/>
                  <a:moveTo>
                    <a:pt x="183" y="313"/>
                  </a:moveTo>
                  <a:cubicBezTo>
                    <a:pt x="161" y="313"/>
                    <a:pt x="146" y="329"/>
                    <a:pt x="146" y="350"/>
                  </a:cubicBezTo>
                  <a:lnTo>
                    <a:pt x="146" y="481"/>
                  </a:lnTo>
                  <a:lnTo>
                    <a:pt x="241" y="481"/>
                  </a:lnTo>
                  <a:lnTo>
                    <a:pt x="241" y="415"/>
                  </a:lnTo>
                  <a:cubicBezTo>
                    <a:pt x="241" y="386"/>
                    <a:pt x="259" y="361"/>
                    <a:pt x="285" y="353"/>
                  </a:cubicBezTo>
                  <a:cubicBezTo>
                    <a:pt x="278" y="342"/>
                    <a:pt x="270" y="326"/>
                    <a:pt x="270" y="313"/>
                  </a:cubicBezTo>
                  <a:lnTo>
                    <a:pt x="267" y="313"/>
                  </a:lnTo>
                  <a:lnTo>
                    <a:pt x="183" y="313"/>
                  </a:lnTo>
                  <a:close/>
                  <a:moveTo>
                    <a:pt x="53" y="210"/>
                  </a:moveTo>
                  <a:cubicBezTo>
                    <a:pt x="24" y="210"/>
                    <a:pt x="0" y="233"/>
                    <a:pt x="0" y="263"/>
                  </a:cubicBezTo>
                  <a:lnTo>
                    <a:pt x="0" y="481"/>
                  </a:lnTo>
                  <a:lnTo>
                    <a:pt x="114" y="481"/>
                  </a:lnTo>
                  <a:lnTo>
                    <a:pt x="114" y="350"/>
                  </a:lnTo>
                  <a:cubicBezTo>
                    <a:pt x="114" y="316"/>
                    <a:pt x="140" y="281"/>
                    <a:pt x="188" y="281"/>
                  </a:cubicBezTo>
                  <a:cubicBezTo>
                    <a:pt x="164" y="265"/>
                    <a:pt x="148" y="241"/>
                    <a:pt x="148" y="210"/>
                  </a:cubicBezTo>
                  <a:lnTo>
                    <a:pt x="53" y="210"/>
                  </a:lnTo>
                  <a:close/>
                  <a:moveTo>
                    <a:pt x="401" y="302"/>
                  </a:moveTo>
                  <a:cubicBezTo>
                    <a:pt x="401" y="275"/>
                    <a:pt x="378" y="252"/>
                    <a:pt x="351" y="252"/>
                  </a:cubicBezTo>
                  <a:cubicBezTo>
                    <a:pt x="325" y="252"/>
                    <a:pt x="301" y="275"/>
                    <a:pt x="301" y="302"/>
                  </a:cubicBezTo>
                  <a:cubicBezTo>
                    <a:pt x="301" y="328"/>
                    <a:pt x="322" y="353"/>
                    <a:pt x="351" y="353"/>
                  </a:cubicBezTo>
                  <a:cubicBezTo>
                    <a:pt x="378" y="353"/>
                    <a:pt x="401" y="328"/>
                    <a:pt x="401" y="302"/>
                  </a:cubicBezTo>
                  <a:close/>
                  <a:moveTo>
                    <a:pt x="230" y="90"/>
                  </a:moveTo>
                  <a:cubicBezTo>
                    <a:pt x="230" y="40"/>
                    <a:pt x="190" y="0"/>
                    <a:pt x="140" y="0"/>
                  </a:cubicBezTo>
                  <a:cubicBezTo>
                    <a:pt x="89" y="0"/>
                    <a:pt x="50" y="39"/>
                    <a:pt x="50" y="90"/>
                  </a:cubicBezTo>
                  <a:cubicBezTo>
                    <a:pt x="50" y="140"/>
                    <a:pt x="90" y="180"/>
                    <a:pt x="140" y="180"/>
                  </a:cubicBezTo>
                  <a:lnTo>
                    <a:pt x="154" y="180"/>
                  </a:lnTo>
                  <a:cubicBezTo>
                    <a:pt x="161" y="149"/>
                    <a:pt x="191" y="125"/>
                    <a:pt x="225" y="117"/>
                  </a:cubicBezTo>
                  <a:cubicBezTo>
                    <a:pt x="228" y="109"/>
                    <a:pt x="230" y="98"/>
                    <a:pt x="230" y="90"/>
                  </a:cubicBezTo>
                  <a:close/>
                  <a:moveTo>
                    <a:pt x="309" y="212"/>
                  </a:moveTo>
                  <a:cubicBezTo>
                    <a:pt x="309" y="175"/>
                    <a:pt x="280" y="146"/>
                    <a:pt x="244" y="146"/>
                  </a:cubicBezTo>
                  <a:cubicBezTo>
                    <a:pt x="207" y="146"/>
                    <a:pt x="177" y="175"/>
                    <a:pt x="177" y="212"/>
                  </a:cubicBezTo>
                  <a:cubicBezTo>
                    <a:pt x="177" y="249"/>
                    <a:pt x="207" y="278"/>
                    <a:pt x="244" y="278"/>
                  </a:cubicBezTo>
                  <a:cubicBezTo>
                    <a:pt x="280" y="278"/>
                    <a:pt x="309" y="249"/>
                    <a:pt x="309" y="212"/>
                  </a:cubicBezTo>
                  <a:close/>
                  <a:moveTo>
                    <a:pt x="401" y="67"/>
                  </a:moveTo>
                  <a:cubicBezTo>
                    <a:pt x="449" y="67"/>
                    <a:pt x="486" y="103"/>
                    <a:pt x="486" y="151"/>
                  </a:cubicBezTo>
                  <a:cubicBezTo>
                    <a:pt x="486" y="198"/>
                    <a:pt x="449" y="236"/>
                    <a:pt x="401" y="236"/>
                  </a:cubicBezTo>
                  <a:cubicBezTo>
                    <a:pt x="354" y="239"/>
                    <a:pt x="317" y="198"/>
                    <a:pt x="317" y="151"/>
                  </a:cubicBezTo>
                  <a:cubicBezTo>
                    <a:pt x="317" y="103"/>
                    <a:pt x="354" y="67"/>
                    <a:pt x="401" y="67"/>
                  </a:cubicBezTo>
                  <a:close/>
                </a:path>
              </a:pathLst>
            </a:custGeom>
            <a:solidFill>
              <a:srgbClr val="5C2C91"/>
            </a:solidFill>
            <a:ln>
              <a:noFill/>
            </a:ln>
            <a:effectLst/>
            <a:extLst/>
          </p:spPr>
          <p:txBody>
            <a:bodyPr wrap="none" anchor="ctr"/>
            <a:lstStyle/>
            <a:p>
              <a:pPr>
                <a:defRPr/>
              </a:pPr>
              <a:endParaRPr lang="en-US" dirty="0"/>
            </a:p>
          </p:txBody>
        </p:sp>
        <p:grpSp>
          <p:nvGrpSpPr>
            <p:cNvPr id="28" name="Group 20"/>
            <p:cNvGrpSpPr>
              <a:grpSpLocks noChangeAspect="1"/>
            </p:cNvGrpSpPr>
            <p:nvPr/>
          </p:nvGrpSpPr>
          <p:grpSpPr bwMode="auto">
            <a:xfrm>
              <a:off x="4736592" y="3843996"/>
              <a:ext cx="848447" cy="848448"/>
              <a:chOff x="4896" y="1450"/>
              <a:chExt cx="393" cy="393"/>
            </a:xfrm>
          </p:grpSpPr>
          <p:sp>
            <p:nvSpPr>
              <p:cNvPr id="32" name="Freeform 21"/>
              <p:cNvSpPr>
                <a:spLocks noChangeArrowheads="1"/>
              </p:cNvSpPr>
              <p:nvPr/>
            </p:nvSpPr>
            <p:spPr bwMode="auto">
              <a:xfrm>
                <a:off x="4896" y="1450"/>
                <a:ext cx="393" cy="393"/>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5C2D91"/>
              </a:solidFill>
              <a:ln w="38100" cap="flat" cmpd="sng">
                <a:solidFill>
                  <a:srgbClr val="5C2C9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3" name="Text Box 22"/>
              <p:cNvSpPr txBox="1">
                <a:spLocks noChangeArrowheads="1"/>
              </p:cNvSpPr>
              <p:nvPr/>
            </p:nvSpPr>
            <p:spPr bwMode="auto">
              <a:xfrm>
                <a:off x="5022" y="1690"/>
                <a:ext cx="138" cy="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FFFFFF"/>
                    </a:solidFill>
                    <a:latin typeface="'MyriadPro-Regular'" charset="0"/>
                    <a:cs typeface="'MyriadPro-Regular'" charset="0"/>
                  </a:rPr>
                  <a:t>Health</a:t>
                </a:r>
                <a:endParaRPr lang="en-US" sz="600" dirty="0">
                  <a:solidFill>
                    <a:srgbClr val="FFFFFF"/>
                  </a:solidFill>
                  <a:latin typeface="'MyriadPro-Regular'" charset="0"/>
                  <a:cs typeface="'MyriadPro-Regular'" charset="0"/>
                </a:endParaRPr>
              </a:p>
            </p:txBody>
          </p:sp>
          <p:sp>
            <p:nvSpPr>
              <p:cNvPr id="34" name="Freeform 23"/>
              <p:cNvSpPr>
                <a:spLocks noChangeArrowheads="1"/>
              </p:cNvSpPr>
              <p:nvPr/>
            </p:nvSpPr>
            <p:spPr bwMode="auto">
              <a:xfrm>
                <a:off x="5026" y="1548"/>
                <a:ext cx="136" cy="124"/>
              </a:xfrm>
              <a:custGeom>
                <a:avLst/>
                <a:gdLst>
                  <a:gd name="T0" fmla="*/ 303 w 604"/>
                  <a:gd name="T1" fmla="*/ 549 h 550"/>
                  <a:gd name="T2" fmla="*/ 193 w 604"/>
                  <a:gd name="T3" fmla="*/ 457 h 550"/>
                  <a:gd name="T4" fmla="*/ 71 w 604"/>
                  <a:gd name="T5" fmla="*/ 349 h 550"/>
                  <a:gd name="T6" fmla="*/ 127 w 604"/>
                  <a:gd name="T7" fmla="*/ 349 h 550"/>
                  <a:gd name="T8" fmla="*/ 145 w 604"/>
                  <a:gd name="T9" fmla="*/ 331 h 550"/>
                  <a:gd name="T10" fmla="*/ 169 w 604"/>
                  <a:gd name="T11" fmla="*/ 243 h 550"/>
                  <a:gd name="T12" fmla="*/ 225 w 604"/>
                  <a:gd name="T13" fmla="*/ 446 h 550"/>
                  <a:gd name="T14" fmla="*/ 243 w 604"/>
                  <a:gd name="T15" fmla="*/ 462 h 550"/>
                  <a:gd name="T16" fmla="*/ 265 w 604"/>
                  <a:gd name="T17" fmla="*/ 446 h 550"/>
                  <a:gd name="T18" fmla="*/ 306 w 604"/>
                  <a:gd name="T19" fmla="*/ 286 h 550"/>
                  <a:gd name="T20" fmla="*/ 317 w 604"/>
                  <a:gd name="T21" fmla="*/ 325 h 550"/>
                  <a:gd name="T22" fmla="*/ 335 w 604"/>
                  <a:gd name="T23" fmla="*/ 349 h 550"/>
                  <a:gd name="T24" fmla="*/ 422 w 604"/>
                  <a:gd name="T25" fmla="*/ 349 h 550"/>
                  <a:gd name="T26" fmla="*/ 441 w 604"/>
                  <a:gd name="T27" fmla="*/ 328 h 550"/>
                  <a:gd name="T28" fmla="*/ 422 w 604"/>
                  <a:gd name="T29" fmla="*/ 307 h 550"/>
                  <a:gd name="T30" fmla="*/ 356 w 604"/>
                  <a:gd name="T31" fmla="*/ 307 h 550"/>
                  <a:gd name="T32" fmla="*/ 324 w 604"/>
                  <a:gd name="T33" fmla="*/ 206 h 550"/>
                  <a:gd name="T34" fmla="*/ 306 w 604"/>
                  <a:gd name="T35" fmla="*/ 190 h 550"/>
                  <a:gd name="T36" fmla="*/ 291 w 604"/>
                  <a:gd name="T37" fmla="*/ 206 h 550"/>
                  <a:gd name="T38" fmla="*/ 243 w 604"/>
                  <a:gd name="T39" fmla="*/ 370 h 550"/>
                  <a:gd name="T40" fmla="*/ 185 w 604"/>
                  <a:gd name="T41" fmla="*/ 156 h 550"/>
                  <a:gd name="T42" fmla="*/ 151 w 604"/>
                  <a:gd name="T43" fmla="*/ 158 h 550"/>
                  <a:gd name="T44" fmla="*/ 106 w 604"/>
                  <a:gd name="T45" fmla="*/ 309 h 550"/>
                  <a:gd name="T46" fmla="*/ 34 w 604"/>
                  <a:gd name="T47" fmla="*/ 309 h 550"/>
                  <a:gd name="T48" fmla="*/ 0 w 604"/>
                  <a:gd name="T49" fmla="*/ 217 h 550"/>
                  <a:gd name="T50" fmla="*/ 299 w 604"/>
                  <a:gd name="T51" fmla="*/ 156 h 550"/>
                  <a:gd name="T52" fmla="*/ 597 w 604"/>
                  <a:gd name="T53" fmla="*/ 217 h 550"/>
                  <a:gd name="T54" fmla="*/ 409 w 604"/>
                  <a:gd name="T55" fmla="*/ 457 h 550"/>
                  <a:gd name="T56" fmla="*/ 303 w 604"/>
                  <a:gd name="T57"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550">
                    <a:moveTo>
                      <a:pt x="303" y="549"/>
                    </a:moveTo>
                    <a:cubicBezTo>
                      <a:pt x="275" y="528"/>
                      <a:pt x="259" y="518"/>
                      <a:pt x="193" y="457"/>
                    </a:cubicBezTo>
                    <a:cubicBezTo>
                      <a:pt x="161" y="429"/>
                      <a:pt x="114" y="391"/>
                      <a:pt x="71" y="349"/>
                    </a:cubicBezTo>
                    <a:lnTo>
                      <a:pt x="127" y="349"/>
                    </a:lnTo>
                    <a:cubicBezTo>
                      <a:pt x="143" y="349"/>
                      <a:pt x="145" y="331"/>
                      <a:pt x="145" y="331"/>
                    </a:cubicBezTo>
                    <a:lnTo>
                      <a:pt x="169" y="243"/>
                    </a:lnTo>
                    <a:lnTo>
                      <a:pt x="225" y="446"/>
                    </a:lnTo>
                    <a:cubicBezTo>
                      <a:pt x="225" y="446"/>
                      <a:pt x="228" y="462"/>
                      <a:pt x="243" y="462"/>
                    </a:cubicBezTo>
                    <a:cubicBezTo>
                      <a:pt x="259" y="462"/>
                      <a:pt x="265" y="446"/>
                      <a:pt x="265" y="446"/>
                    </a:cubicBezTo>
                    <a:lnTo>
                      <a:pt x="306" y="286"/>
                    </a:lnTo>
                    <a:cubicBezTo>
                      <a:pt x="306" y="286"/>
                      <a:pt x="311" y="301"/>
                      <a:pt x="317" y="325"/>
                    </a:cubicBezTo>
                    <a:cubicBezTo>
                      <a:pt x="322" y="346"/>
                      <a:pt x="335" y="349"/>
                      <a:pt x="335" y="349"/>
                    </a:cubicBezTo>
                    <a:lnTo>
                      <a:pt x="422" y="349"/>
                    </a:lnTo>
                    <a:cubicBezTo>
                      <a:pt x="422" y="349"/>
                      <a:pt x="441" y="344"/>
                      <a:pt x="441" y="328"/>
                    </a:cubicBezTo>
                    <a:cubicBezTo>
                      <a:pt x="441" y="312"/>
                      <a:pt x="422" y="307"/>
                      <a:pt x="422" y="307"/>
                    </a:cubicBezTo>
                    <a:lnTo>
                      <a:pt x="356" y="307"/>
                    </a:lnTo>
                    <a:lnTo>
                      <a:pt x="324" y="206"/>
                    </a:lnTo>
                    <a:cubicBezTo>
                      <a:pt x="324" y="206"/>
                      <a:pt x="319" y="190"/>
                      <a:pt x="306" y="190"/>
                    </a:cubicBezTo>
                    <a:cubicBezTo>
                      <a:pt x="294" y="190"/>
                      <a:pt x="291" y="206"/>
                      <a:pt x="291" y="206"/>
                    </a:cubicBezTo>
                    <a:lnTo>
                      <a:pt x="243" y="370"/>
                    </a:lnTo>
                    <a:lnTo>
                      <a:pt x="185" y="156"/>
                    </a:lnTo>
                    <a:cubicBezTo>
                      <a:pt x="159" y="140"/>
                      <a:pt x="151" y="158"/>
                      <a:pt x="151" y="158"/>
                    </a:cubicBezTo>
                    <a:lnTo>
                      <a:pt x="106" y="309"/>
                    </a:lnTo>
                    <a:lnTo>
                      <a:pt x="34" y="309"/>
                    </a:lnTo>
                    <a:cubicBezTo>
                      <a:pt x="13" y="280"/>
                      <a:pt x="0" y="251"/>
                      <a:pt x="0" y="217"/>
                    </a:cubicBezTo>
                    <a:cubicBezTo>
                      <a:pt x="2" y="37"/>
                      <a:pt x="222" y="0"/>
                      <a:pt x="299" y="156"/>
                    </a:cubicBezTo>
                    <a:cubicBezTo>
                      <a:pt x="372" y="7"/>
                      <a:pt x="597" y="34"/>
                      <a:pt x="597" y="217"/>
                    </a:cubicBezTo>
                    <a:cubicBezTo>
                      <a:pt x="603" y="315"/>
                      <a:pt x="470" y="402"/>
                      <a:pt x="409" y="457"/>
                    </a:cubicBezTo>
                    <a:cubicBezTo>
                      <a:pt x="351" y="510"/>
                      <a:pt x="340" y="520"/>
                      <a:pt x="303" y="54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
          <p:nvSpPr>
            <p:cNvPr id="29" name="Freeform 25"/>
            <p:cNvSpPr>
              <a:spLocks noChangeArrowheads="1"/>
            </p:cNvSpPr>
            <p:nvPr/>
          </p:nvSpPr>
          <p:spPr bwMode="auto">
            <a:xfrm>
              <a:off x="6842648" y="4676482"/>
              <a:ext cx="848448" cy="849675"/>
            </a:xfrm>
            <a:custGeom>
              <a:avLst/>
              <a:gdLst>
                <a:gd name="T0" fmla="*/ 869 w 1737"/>
                <a:gd name="T1" fmla="*/ 1736 h 1737"/>
                <a:gd name="T2" fmla="*/ 0 w 1737"/>
                <a:gd name="T3" fmla="*/ 868 h 1737"/>
                <a:gd name="T4" fmla="*/ 869 w 1737"/>
                <a:gd name="T5" fmla="*/ 0 h 1737"/>
                <a:gd name="T6" fmla="*/ 1736 w 1737"/>
                <a:gd name="T7" fmla="*/ 868 h 1737"/>
                <a:gd name="T8" fmla="*/ 869 w 1737"/>
                <a:gd name="T9" fmla="*/ 1736 h 1737"/>
              </a:gdLst>
              <a:ahLst/>
              <a:cxnLst>
                <a:cxn ang="0">
                  <a:pos x="T0" y="T1"/>
                </a:cxn>
                <a:cxn ang="0">
                  <a:pos x="T2" y="T3"/>
                </a:cxn>
                <a:cxn ang="0">
                  <a:pos x="T4" y="T5"/>
                </a:cxn>
                <a:cxn ang="0">
                  <a:pos x="T6" y="T7"/>
                </a:cxn>
                <a:cxn ang="0">
                  <a:pos x="T8" y="T9"/>
                </a:cxn>
              </a:cxnLst>
              <a:rect l="0" t="0" r="r" b="b"/>
              <a:pathLst>
                <a:path w="1737" h="1737">
                  <a:moveTo>
                    <a:pt x="869" y="1736"/>
                  </a:moveTo>
                  <a:cubicBezTo>
                    <a:pt x="389" y="1736"/>
                    <a:pt x="0" y="1348"/>
                    <a:pt x="0" y="868"/>
                  </a:cubicBezTo>
                  <a:cubicBezTo>
                    <a:pt x="0" y="389"/>
                    <a:pt x="389" y="0"/>
                    <a:pt x="869" y="0"/>
                  </a:cubicBezTo>
                  <a:cubicBezTo>
                    <a:pt x="1348" y="0"/>
                    <a:pt x="1736" y="389"/>
                    <a:pt x="1736" y="868"/>
                  </a:cubicBezTo>
                  <a:cubicBezTo>
                    <a:pt x="1736" y="1348"/>
                    <a:pt x="1348" y="1736"/>
                    <a:pt x="869" y="1736"/>
                  </a:cubicBezTo>
                </a:path>
              </a:pathLst>
            </a:custGeom>
            <a:solidFill>
              <a:srgbClr val="F9F8F5"/>
            </a:solidFill>
            <a:ln w="28575" cap="flat" cmpd="sng">
              <a:solidFill>
                <a:srgbClr val="5C2C91"/>
              </a:solidFill>
              <a:bevel/>
              <a:headEnd/>
              <a:tailEnd/>
            </a:ln>
            <a:effectLst/>
            <a:extLst/>
          </p:spPr>
          <p:txBody>
            <a:bodyPr wrap="none" anchor="ctr"/>
            <a:lstStyle/>
            <a:p>
              <a:pPr>
                <a:defRPr/>
              </a:pPr>
              <a:endParaRPr lang="en-US" dirty="0"/>
            </a:p>
          </p:txBody>
        </p:sp>
        <p:sp>
          <p:nvSpPr>
            <p:cNvPr id="30" name="Text Box 26"/>
            <p:cNvSpPr txBox="1">
              <a:spLocks noChangeArrowheads="1"/>
            </p:cNvSpPr>
            <p:nvPr/>
          </p:nvSpPr>
          <p:spPr bwMode="auto">
            <a:xfrm>
              <a:off x="7129782" y="5186719"/>
              <a:ext cx="274180" cy="138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lstStyle/>
            <a:p>
              <a:pPr algn="ctr">
                <a:lnSpc>
                  <a:spcPct val="112000"/>
                </a:lnSpc>
                <a:defRPr/>
              </a:pPr>
              <a:r>
                <a:rPr lang="en-US" sz="800" dirty="0">
                  <a:solidFill>
                    <a:srgbClr val="5C2C91"/>
                  </a:solidFill>
                  <a:latin typeface="'MyriadPro-Regular'" charset="0"/>
                  <a:cs typeface="'MyriadPro-Regular'" charset="0"/>
                </a:rPr>
                <a:t>Home</a:t>
              </a:r>
              <a:endParaRPr lang="en-US" sz="600" dirty="0">
                <a:solidFill>
                  <a:srgbClr val="5C2C91"/>
                </a:solidFill>
                <a:latin typeface="'MyriadPro-Regular'" charset="0"/>
                <a:cs typeface="'MyriadPro-Regular'" charset="0"/>
              </a:endParaRPr>
            </a:p>
          </p:txBody>
        </p:sp>
        <p:sp>
          <p:nvSpPr>
            <p:cNvPr id="31" name="Freeform 27"/>
            <p:cNvSpPr>
              <a:spLocks noChangeArrowheads="1"/>
            </p:cNvSpPr>
            <p:nvPr/>
          </p:nvSpPr>
          <p:spPr bwMode="auto">
            <a:xfrm>
              <a:off x="7123305" y="4922953"/>
              <a:ext cx="282816" cy="233498"/>
            </a:xfrm>
            <a:custGeom>
              <a:avLst/>
              <a:gdLst>
                <a:gd name="T0" fmla="*/ 555 w 583"/>
                <a:gd name="T1" fmla="*/ 317 h 482"/>
                <a:gd name="T2" fmla="*/ 539 w 583"/>
                <a:gd name="T3" fmla="*/ 312 h 482"/>
                <a:gd name="T4" fmla="*/ 289 w 583"/>
                <a:gd name="T5" fmla="*/ 61 h 482"/>
                <a:gd name="T6" fmla="*/ 37 w 583"/>
                <a:gd name="T7" fmla="*/ 312 h 482"/>
                <a:gd name="T8" fmla="*/ 8 w 583"/>
                <a:gd name="T9" fmla="*/ 312 h 482"/>
                <a:gd name="T10" fmla="*/ 8 w 583"/>
                <a:gd name="T11" fmla="*/ 283 h 482"/>
                <a:gd name="T12" fmla="*/ 273 w 583"/>
                <a:gd name="T13" fmla="*/ 18 h 482"/>
                <a:gd name="T14" fmla="*/ 302 w 583"/>
                <a:gd name="T15" fmla="*/ 18 h 482"/>
                <a:gd name="T16" fmla="*/ 418 w 583"/>
                <a:gd name="T17" fmla="*/ 135 h 482"/>
                <a:gd name="T18" fmla="*/ 418 w 583"/>
                <a:gd name="T19" fmla="*/ 31 h 482"/>
                <a:gd name="T20" fmla="*/ 449 w 583"/>
                <a:gd name="T21" fmla="*/ 0 h 482"/>
                <a:gd name="T22" fmla="*/ 481 w 583"/>
                <a:gd name="T23" fmla="*/ 31 h 482"/>
                <a:gd name="T24" fmla="*/ 481 w 583"/>
                <a:gd name="T25" fmla="*/ 177 h 482"/>
                <a:gd name="T26" fmla="*/ 476 w 583"/>
                <a:gd name="T27" fmla="*/ 193 h 482"/>
                <a:gd name="T28" fmla="*/ 566 w 583"/>
                <a:gd name="T29" fmla="*/ 283 h 482"/>
                <a:gd name="T30" fmla="*/ 571 w 583"/>
                <a:gd name="T31" fmla="*/ 312 h 482"/>
                <a:gd name="T32" fmla="*/ 555 w 583"/>
                <a:gd name="T33" fmla="*/ 317 h 482"/>
                <a:gd name="T34" fmla="*/ 357 w 583"/>
                <a:gd name="T35" fmla="*/ 436 h 482"/>
                <a:gd name="T36" fmla="*/ 335 w 583"/>
                <a:gd name="T37" fmla="*/ 457 h 482"/>
                <a:gd name="T38" fmla="*/ 249 w 583"/>
                <a:gd name="T39" fmla="*/ 457 h 482"/>
                <a:gd name="T40" fmla="*/ 228 w 583"/>
                <a:gd name="T41" fmla="*/ 436 h 482"/>
                <a:gd name="T42" fmla="*/ 228 w 583"/>
                <a:gd name="T43" fmla="*/ 325 h 482"/>
                <a:gd name="T44" fmla="*/ 249 w 583"/>
                <a:gd name="T45" fmla="*/ 304 h 482"/>
                <a:gd name="T46" fmla="*/ 335 w 583"/>
                <a:gd name="T47" fmla="*/ 304 h 482"/>
                <a:gd name="T48" fmla="*/ 357 w 583"/>
                <a:gd name="T49" fmla="*/ 325 h 482"/>
                <a:gd name="T50" fmla="*/ 357 w 583"/>
                <a:gd name="T51" fmla="*/ 436 h 482"/>
                <a:gd name="T52" fmla="*/ 297 w 583"/>
                <a:gd name="T53" fmla="*/ 100 h 482"/>
                <a:gd name="T54" fmla="*/ 53 w 583"/>
                <a:gd name="T55" fmla="*/ 336 h 482"/>
                <a:gd name="T56" fmla="*/ 53 w 583"/>
                <a:gd name="T57" fmla="*/ 417 h 482"/>
                <a:gd name="T58" fmla="*/ 117 w 583"/>
                <a:gd name="T59" fmla="*/ 481 h 482"/>
                <a:gd name="T60" fmla="*/ 468 w 583"/>
                <a:gd name="T61" fmla="*/ 481 h 482"/>
                <a:gd name="T62" fmla="*/ 531 w 583"/>
                <a:gd name="T63" fmla="*/ 417 h 482"/>
                <a:gd name="T64" fmla="*/ 531 w 583"/>
                <a:gd name="T65" fmla="*/ 336 h 482"/>
                <a:gd name="T66" fmla="*/ 297 w 583"/>
                <a:gd name="T67" fmla="*/ 10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 h="482">
                  <a:moveTo>
                    <a:pt x="555" y="317"/>
                  </a:moveTo>
                  <a:cubicBezTo>
                    <a:pt x="550" y="317"/>
                    <a:pt x="545" y="315"/>
                    <a:pt x="539" y="312"/>
                  </a:cubicBezTo>
                  <a:lnTo>
                    <a:pt x="289" y="61"/>
                  </a:lnTo>
                  <a:lnTo>
                    <a:pt x="37" y="312"/>
                  </a:lnTo>
                  <a:cubicBezTo>
                    <a:pt x="29" y="320"/>
                    <a:pt x="16" y="320"/>
                    <a:pt x="8" y="312"/>
                  </a:cubicBezTo>
                  <a:cubicBezTo>
                    <a:pt x="0" y="304"/>
                    <a:pt x="0" y="291"/>
                    <a:pt x="8" y="283"/>
                  </a:cubicBezTo>
                  <a:lnTo>
                    <a:pt x="273" y="18"/>
                  </a:lnTo>
                  <a:cubicBezTo>
                    <a:pt x="281" y="10"/>
                    <a:pt x="294" y="10"/>
                    <a:pt x="302" y="18"/>
                  </a:cubicBezTo>
                  <a:lnTo>
                    <a:pt x="418" y="135"/>
                  </a:lnTo>
                  <a:lnTo>
                    <a:pt x="418" y="31"/>
                  </a:lnTo>
                  <a:cubicBezTo>
                    <a:pt x="418" y="13"/>
                    <a:pt x="431" y="0"/>
                    <a:pt x="449" y="0"/>
                  </a:cubicBezTo>
                  <a:cubicBezTo>
                    <a:pt x="468" y="0"/>
                    <a:pt x="481" y="13"/>
                    <a:pt x="481" y="31"/>
                  </a:cubicBezTo>
                  <a:lnTo>
                    <a:pt x="481" y="177"/>
                  </a:lnTo>
                  <a:cubicBezTo>
                    <a:pt x="481" y="182"/>
                    <a:pt x="478" y="188"/>
                    <a:pt x="476" y="193"/>
                  </a:cubicBezTo>
                  <a:lnTo>
                    <a:pt x="566" y="283"/>
                  </a:lnTo>
                  <a:cubicBezTo>
                    <a:pt x="582" y="291"/>
                    <a:pt x="582" y="304"/>
                    <a:pt x="571" y="312"/>
                  </a:cubicBezTo>
                  <a:cubicBezTo>
                    <a:pt x="566" y="317"/>
                    <a:pt x="561" y="317"/>
                    <a:pt x="555" y="317"/>
                  </a:cubicBezTo>
                  <a:close/>
                  <a:moveTo>
                    <a:pt x="357" y="436"/>
                  </a:moveTo>
                  <a:cubicBezTo>
                    <a:pt x="357" y="446"/>
                    <a:pt x="346" y="457"/>
                    <a:pt x="335" y="457"/>
                  </a:cubicBezTo>
                  <a:lnTo>
                    <a:pt x="249" y="457"/>
                  </a:lnTo>
                  <a:cubicBezTo>
                    <a:pt x="238" y="457"/>
                    <a:pt x="228" y="446"/>
                    <a:pt x="228" y="436"/>
                  </a:cubicBezTo>
                  <a:lnTo>
                    <a:pt x="228" y="325"/>
                  </a:lnTo>
                  <a:cubicBezTo>
                    <a:pt x="228" y="315"/>
                    <a:pt x="238" y="304"/>
                    <a:pt x="249" y="304"/>
                  </a:cubicBezTo>
                  <a:lnTo>
                    <a:pt x="335" y="304"/>
                  </a:lnTo>
                  <a:cubicBezTo>
                    <a:pt x="346" y="304"/>
                    <a:pt x="357" y="315"/>
                    <a:pt x="357" y="325"/>
                  </a:cubicBezTo>
                  <a:lnTo>
                    <a:pt x="357" y="436"/>
                  </a:lnTo>
                  <a:close/>
                  <a:moveTo>
                    <a:pt x="297" y="100"/>
                  </a:moveTo>
                  <a:lnTo>
                    <a:pt x="53" y="336"/>
                  </a:lnTo>
                  <a:lnTo>
                    <a:pt x="53" y="417"/>
                  </a:lnTo>
                  <a:cubicBezTo>
                    <a:pt x="53" y="452"/>
                    <a:pt x="82" y="481"/>
                    <a:pt x="117" y="481"/>
                  </a:cubicBezTo>
                  <a:lnTo>
                    <a:pt x="468" y="481"/>
                  </a:lnTo>
                  <a:cubicBezTo>
                    <a:pt x="502" y="481"/>
                    <a:pt x="531" y="452"/>
                    <a:pt x="531" y="417"/>
                  </a:cubicBezTo>
                  <a:lnTo>
                    <a:pt x="531" y="336"/>
                  </a:lnTo>
                  <a:lnTo>
                    <a:pt x="297" y="100"/>
                  </a:lnTo>
                  <a:close/>
                </a:path>
              </a:pathLst>
            </a:custGeom>
            <a:solidFill>
              <a:srgbClr val="5C2C91"/>
            </a:solidFill>
            <a:ln>
              <a:noFill/>
            </a:ln>
            <a:effectLst/>
            <a:extLst/>
          </p:spPr>
          <p:txBody>
            <a:bodyPr wrap="none" anchor="ctr"/>
            <a:lstStyle/>
            <a:p>
              <a:pPr>
                <a:defRPr/>
              </a:pPr>
              <a:endParaRPr lang="en-US" dirty="0"/>
            </a:p>
          </p:txBody>
        </p:sp>
      </p:grpSp>
    </p:spTree>
    <p:extLst>
      <p:ext uri="{BB962C8B-B14F-4D97-AF65-F5344CB8AC3E}">
        <p14:creationId xmlns:p14="http://schemas.microsoft.com/office/powerpoint/2010/main" val="18999551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Tree>
    <p:extLst>
      <p:ext uri="{BB962C8B-B14F-4D97-AF65-F5344CB8AC3E}">
        <p14:creationId xmlns:p14="http://schemas.microsoft.com/office/powerpoint/2010/main" val="3686139062"/>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fld id="{70BA5969-4A76-8D48-B21F-C44FD29C3974}" type="slidenum">
              <a:rPr lang="en-US" smtClean="0"/>
              <a:pPr/>
              <a:t>‹#›</a:t>
            </a:fld>
            <a:endParaRPr lang="en-US" dirty="0"/>
          </a:p>
        </p:txBody>
      </p:sp>
      <p:sp>
        <p:nvSpPr>
          <p:cNvPr id="4" name="Rectangle 3"/>
          <p:cNvSpPr/>
          <p:nvPr userDrawn="1"/>
        </p:nvSpPr>
        <p:spPr bwMode="auto">
          <a:xfrm>
            <a:off x="457200" y="457200"/>
            <a:ext cx="8229600" cy="5349240"/>
          </a:xfrm>
          <a:prstGeom prst="rect">
            <a:avLst/>
          </a:prstGeom>
          <a:noFill/>
          <a:ln w="57150" cap="flat" cmpd="sng" algn="ctr">
            <a:solidFill>
              <a:srgbClr val="FFFF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5" name="Picture 4"/>
          <p:cNvPicPr>
            <a:picLocks noChangeAspect="1"/>
          </p:cNvPicPr>
          <p:nvPr userDrawn="1"/>
        </p:nvPicPr>
        <p:blipFill>
          <a:blip r:embed="rId3"/>
          <a:stretch>
            <a:fillRect/>
          </a:stretch>
        </p:blipFill>
        <p:spPr bwMode="auto">
          <a:xfrm>
            <a:off x="331246" y="6165850"/>
            <a:ext cx="1687673" cy="360614"/>
          </a:xfrm>
          <a:prstGeom prst="rect">
            <a:avLst/>
          </a:prstGeom>
          <a:noFill/>
          <a:ln w="9525">
            <a:noFill/>
            <a:miter lim="800000"/>
            <a:headEnd/>
            <a:tailEnd/>
          </a:ln>
        </p:spPr>
      </p:pic>
      <p:sp>
        <p:nvSpPr>
          <p:cNvPr id="6" name="TextBox 5"/>
          <p:cNvSpPr txBox="1"/>
          <p:nvPr userDrawn="1"/>
        </p:nvSpPr>
        <p:spPr>
          <a:xfrm>
            <a:off x="461644" y="461652"/>
            <a:ext cx="8229600" cy="5349240"/>
          </a:xfrm>
          <a:prstGeom prst="rect">
            <a:avLst/>
          </a:prstGeom>
          <a:solidFill>
            <a:schemeClr val="bg1">
              <a:alpha val="80000"/>
            </a:schemeClr>
          </a:solidFill>
        </p:spPr>
        <p:txBody>
          <a:bodyPr wrap="square" lIns="457200" tIns="0" rIns="182880" bIns="0" rtlCol="0" anchor="ctr" anchorCtr="0">
            <a:noAutofit/>
          </a:bodyPr>
          <a:lstStyle/>
          <a:p>
            <a:pPr>
              <a:lnSpc>
                <a:spcPct val="90000"/>
              </a:lnSpc>
            </a:pPr>
            <a:r>
              <a:rPr lang="en-US" sz="4800" dirty="0">
                <a:solidFill>
                  <a:srgbClr val="012169"/>
                </a:solidFill>
                <a:latin typeface="+mn-lt"/>
              </a:rPr>
              <a:t>Start a </a:t>
            </a:r>
            <a:r>
              <a:rPr lang="en-US" sz="4800" b="1" dirty="0">
                <a:solidFill>
                  <a:srgbClr val="012169"/>
                </a:solidFill>
                <a:latin typeface="+mn-lt"/>
              </a:rPr>
              <a:t>dialogue</a:t>
            </a:r>
            <a:r>
              <a:rPr lang="en-US" sz="4800" dirty="0">
                <a:solidFill>
                  <a:srgbClr val="012169"/>
                </a:solidFill>
                <a:latin typeface="+mn-lt"/>
              </a:rPr>
              <a:t> </a:t>
            </a:r>
            <a:r>
              <a:rPr lang="en-US" sz="4800" dirty="0" smtClean="0">
                <a:solidFill>
                  <a:srgbClr val="012169"/>
                </a:solidFill>
                <a:latin typeface="+mn-lt"/>
              </a:rPr>
              <a:t>with your family. Assess your </a:t>
            </a:r>
            <a:r>
              <a:rPr lang="en-US" sz="4800" b="1" dirty="0" smtClean="0">
                <a:solidFill>
                  <a:srgbClr val="012169"/>
                </a:solidFill>
                <a:latin typeface="+mn-lt"/>
              </a:rPr>
              <a:t>family situation</a:t>
            </a:r>
            <a:r>
              <a:rPr lang="en-US" sz="4800" dirty="0" smtClean="0">
                <a:solidFill>
                  <a:srgbClr val="012169"/>
                </a:solidFill>
                <a:latin typeface="+mn-lt"/>
              </a:rPr>
              <a:t>.</a:t>
            </a:r>
            <a:endParaRPr lang="en-US" sz="4800" dirty="0">
              <a:solidFill>
                <a:srgbClr val="012169"/>
              </a:solidFill>
              <a:latin typeface="+mn-lt"/>
            </a:endParaRPr>
          </a:p>
        </p:txBody>
      </p:sp>
    </p:spTree>
    <p:extLst>
      <p:ext uri="{BB962C8B-B14F-4D97-AF65-F5344CB8AC3E}">
        <p14:creationId xmlns:p14="http://schemas.microsoft.com/office/powerpoint/2010/main" val="2460197718"/>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cxnSp>
        <p:nvCxnSpPr>
          <p:cNvPr id="5" name="Straight Connector 4"/>
          <p:cNvCxnSpPr/>
          <p:nvPr userDrawn="1"/>
        </p:nvCxnSpPr>
        <p:spPr>
          <a:xfrm>
            <a:off x="888742" y="2719274"/>
            <a:ext cx="3639312"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888742" y="1935109"/>
            <a:ext cx="3639312"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482681" y="1344179"/>
            <a:ext cx="2930559" cy="579973"/>
          </a:xfrm>
          <a:prstGeom prst="rect">
            <a:avLst/>
          </a:prstGeom>
          <a:noFill/>
        </p:spPr>
        <p:txBody>
          <a:bodyPr wrap="square" lIns="0" tIns="0" rIns="0" bIns="45720" rtlCol="0" anchor="ctr">
            <a:noAutofit/>
          </a:bodyPr>
          <a:lstStyle/>
          <a:p>
            <a:pPr lvl="0" fontAlgn="auto">
              <a:spcBef>
                <a:spcPts val="0"/>
              </a:spcBef>
              <a:spcAft>
                <a:spcPts val="0"/>
              </a:spcAft>
              <a:defRPr/>
            </a:pPr>
            <a:r>
              <a:rPr lang="en-US" sz="1600" dirty="0">
                <a:solidFill>
                  <a:srgbClr val="012169"/>
                </a:solidFill>
                <a:latin typeface="Calibri"/>
                <a:cs typeface="Calibri"/>
              </a:rPr>
              <a:t>Assign power of attorney</a:t>
            </a:r>
          </a:p>
        </p:txBody>
      </p:sp>
      <p:sp>
        <p:nvSpPr>
          <p:cNvPr id="9" name="TextBox 8"/>
          <p:cNvSpPr txBox="1"/>
          <p:nvPr userDrawn="1"/>
        </p:nvSpPr>
        <p:spPr>
          <a:xfrm>
            <a:off x="1482682" y="2064205"/>
            <a:ext cx="2943388" cy="585216"/>
          </a:xfrm>
          <a:prstGeom prst="rect">
            <a:avLst/>
          </a:prstGeom>
          <a:noFill/>
        </p:spPr>
        <p:txBody>
          <a:bodyPr wrap="square" lIns="0" tIns="0" rIns="0" bIns="45720" rtlCol="0" anchor="ctr">
            <a:noAutofit/>
          </a:bodyPr>
          <a:lstStyle/>
          <a:p>
            <a:pPr fontAlgn="auto">
              <a:lnSpc>
                <a:spcPct val="90000"/>
              </a:lnSpc>
              <a:spcBef>
                <a:spcPts val="0"/>
              </a:spcBef>
              <a:spcAft>
                <a:spcPts val="0"/>
              </a:spcAft>
              <a:defRPr/>
            </a:pPr>
            <a:r>
              <a:rPr lang="en-US" sz="1600" dirty="0">
                <a:solidFill>
                  <a:srgbClr val="012169"/>
                </a:solidFill>
                <a:latin typeface="Calibri"/>
                <a:cs typeface="Calibri"/>
              </a:rPr>
              <a:t>Insure long-term care </a:t>
            </a:r>
            <a:r>
              <a:rPr lang="en-US" sz="1600" dirty="0" smtClean="0">
                <a:solidFill>
                  <a:srgbClr val="012169"/>
                </a:solidFill>
                <a:latin typeface="Calibri"/>
                <a:cs typeface="Calibri"/>
              </a:rPr>
              <a:t>services</a:t>
            </a:r>
            <a:endParaRPr lang="en-US" sz="1600" dirty="0">
              <a:solidFill>
                <a:srgbClr val="012169"/>
              </a:solidFill>
              <a:latin typeface="Calibri"/>
              <a:cs typeface="Calibri"/>
            </a:endParaRPr>
          </a:p>
        </p:txBody>
      </p:sp>
      <p:sp>
        <p:nvSpPr>
          <p:cNvPr id="10" name="TextBox 9"/>
          <p:cNvSpPr txBox="1"/>
          <p:nvPr userDrawn="1"/>
        </p:nvSpPr>
        <p:spPr>
          <a:xfrm>
            <a:off x="5126170" y="3002302"/>
            <a:ext cx="2956218" cy="1076903"/>
          </a:xfrm>
          <a:prstGeom prst="rect">
            <a:avLst/>
          </a:prstGeom>
          <a:noFill/>
        </p:spPr>
        <p:txBody>
          <a:bodyPr wrap="square" lIns="0" tIns="137160" rIns="0" bIns="228600" rtlCol="0" anchor="ctr">
            <a:noAutofit/>
          </a:bodyPr>
          <a:lstStyle/>
          <a:p>
            <a:pPr lvl="0" fontAlgn="auto">
              <a:spcBef>
                <a:spcPts val="0"/>
              </a:spcBef>
              <a:spcAft>
                <a:spcPts val="0"/>
              </a:spcAft>
              <a:defRPr/>
            </a:pPr>
            <a:r>
              <a:rPr lang="en-US" sz="1600" dirty="0" smtClean="0">
                <a:solidFill>
                  <a:srgbClr val="012169"/>
                </a:solidFill>
                <a:latin typeface="Calibri"/>
                <a:cs typeface="Calibri"/>
              </a:rPr>
              <a:t>Organize </a:t>
            </a:r>
            <a:r>
              <a:rPr lang="en-US" sz="1600" dirty="0">
                <a:solidFill>
                  <a:srgbClr val="012169"/>
                </a:solidFill>
                <a:latin typeface="Calibri"/>
                <a:cs typeface="Calibri"/>
              </a:rPr>
              <a:t>necessary </a:t>
            </a:r>
            <a:r>
              <a:rPr lang="en-US" sz="1600" dirty="0" smtClean="0">
                <a:solidFill>
                  <a:srgbClr val="012169"/>
                </a:solidFill>
                <a:latin typeface="Calibri"/>
                <a:cs typeface="Calibri"/>
              </a:rPr>
              <a:t>documents</a:t>
            </a:r>
            <a:r>
              <a:rPr lang="en-US" dirty="0">
                <a:solidFill>
                  <a:srgbClr val="012169"/>
                </a:solidFill>
                <a:latin typeface="Calibri"/>
                <a:cs typeface="Calibri"/>
              </a:rPr>
              <a:t> </a:t>
            </a:r>
            <a:r>
              <a:rPr lang="en-US" dirty="0" smtClean="0">
                <a:solidFill>
                  <a:srgbClr val="012169"/>
                </a:solidFill>
                <a:latin typeface="Calibri"/>
                <a:cs typeface="Calibri"/>
              </a:rPr>
              <a:t/>
            </a:r>
            <a:br>
              <a:rPr lang="en-US" dirty="0" smtClean="0">
                <a:solidFill>
                  <a:srgbClr val="012169"/>
                </a:solidFill>
                <a:latin typeface="Calibri"/>
                <a:cs typeface="Calibri"/>
              </a:rPr>
            </a:br>
            <a:r>
              <a:rPr lang="en-US" sz="1200" dirty="0" smtClean="0">
                <a:solidFill>
                  <a:srgbClr val="012169"/>
                </a:solidFill>
                <a:latin typeface="Calibri"/>
                <a:cs typeface="Calibri"/>
              </a:rPr>
              <a:t>(</a:t>
            </a:r>
            <a:r>
              <a:rPr lang="en-US" sz="1200" dirty="0">
                <a:solidFill>
                  <a:srgbClr val="012169"/>
                </a:solidFill>
                <a:latin typeface="Calibri"/>
                <a:cs typeface="Calibri"/>
              </a:rPr>
              <a:t>m</a:t>
            </a:r>
            <a:r>
              <a:rPr lang="en-US" sz="1200" dirty="0" smtClean="0">
                <a:solidFill>
                  <a:srgbClr val="012169"/>
                </a:solidFill>
                <a:latin typeface="Calibri"/>
                <a:cs typeface="Calibri"/>
              </a:rPr>
              <a:t>arriage</a:t>
            </a:r>
            <a:r>
              <a:rPr lang="en-US" sz="1200" dirty="0">
                <a:solidFill>
                  <a:srgbClr val="012169"/>
                </a:solidFill>
                <a:latin typeface="Calibri"/>
                <a:cs typeface="Calibri"/>
              </a:rPr>
              <a:t>/divorce papers, </a:t>
            </a:r>
            <a:r>
              <a:rPr lang="en-US" sz="1200" dirty="0" smtClean="0">
                <a:solidFill>
                  <a:srgbClr val="012169"/>
                </a:solidFill>
                <a:latin typeface="Calibri"/>
                <a:cs typeface="Calibri"/>
              </a:rPr>
              <a:t>life </a:t>
            </a:r>
            <a:r>
              <a:rPr lang="en-US" sz="1200" dirty="0">
                <a:solidFill>
                  <a:srgbClr val="012169"/>
                </a:solidFill>
                <a:latin typeface="Calibri"/>
                <a:cs typeface="Calibri"/>
              </a:rPr>
              <a:t>insurance and </a:t>
            </a:r>
            <a:r>
              <a:rPr lang="en-US" sz="1200" dirty="0" smtClean="0">
                <a:solidFill>
                  <a:srgbClr val="012169"/>
                </a:solidFill>
                <a:latin typeface="Calibri"/>
                <a:cs typeface="Calibri"/>
              </a:rPr>
              <a:t/>
            </a:r>
            <a:br>
              <a:rPr lang="en-US" sz="1200" dirty="0" smtClean="0">
                <a:solidFill>
                  <a:srgbClr val="012169"/>
                </a:solidFill>
                <a:latin typeface="Calibri"/>
                <a:cs typeface="Calibri"/>
              </a:rPr>
            </a:br>
            <a:r>
              <a:rPr lang="en-US" sz="1200" dirty="0" smtClean="0">
                <a:solidFill>
                  <a:srgbClr val="012169"/>
                </a:solidFill>
                <a:latin typeface="Calibri"/>
                <a:cs typeface="Calibri"/>
              </a:rPr>
              <a:t>retirement </a:t>
            </a:r>
            <a:r>
              <a:rPr lang="en-US" sz="1200" dirty="0">
                <a:solidFill>
                  <a:srgbClr val="012169"/>
                </a:solidFill>
                <a:latin typeface="Calibri"/>
                <a:cs typeface="Calibri"/>
              </a:rPr>
              <a:t>documents, </a:t>
            </a:r>
            <a:r>
              <a:rPr lang="en-US" sz="1200" dirty="0" smtClean="0">
                <a:solidFill>
                  <a:srgbClr val="012169"/>
                </a:solidFill>
                <a:latin typeface="Calibri"/>
                <a:cs typeface="Calibri"/>
              </a:rPr>
              <a:t>healthcare </a:t>
            </a:r>
            <a:r>
              <a:rPr lang="en-US" sz="1200" dirty="0">
                <a:solidFill>
                  <a:srgbClr val="012169"/>
                </a:solidFill>
                <a:latin typeface="Calibri"/>
                <a:cs typeface="Calibri"/>
              </a:rPr>
              <a:t>documents, </a:t>
            </a:r>
            <a:r>
              <a:rPr lang="en-US" sz="1200" dirty="0" smtClean="0">
                <a:solidFill>
                  <a:srgbClr val="012169"/>
                </a:solidFill>
                <a:latin typeface="Calibri"/>
                <a:cs typeface="Calibri"/>
              </a:rPr>
              <a:t/>
            </a:r>
            <a:br>
              <a:rPr lang="en-US" sz="1200" dirty="0" smtClean="0">
                <a:solidFill>
                  <a:srgbClr val="012169"/>
                </a:solidFill>
                <a:latin typeface="Calibri"/>
                <a:cs typeface="Calibri"/>
              </a:rPr>
            </a:br>
            <a:r>
              <a:rPr lang="en-US" sz="1200" dirty="0" smtClean="0">
                <a:solidFill>
                  <a:srgbClr val="012169"/>
                </a:solidFill>
                <a:latin typeface="Calibri"/>
                <a:cs typeface="Calibri"/>
              </a:rPr>
              <a:t>proof of ownership</a:t>
            </a:r>
            <a:r>
              <a:rPr lang="en-US" sz="1200" dirty="0">
                <a:solidFill>
                  <a:srgbClr val="012169"/>
                </a:solidFill>
                <a:latin typeface="Calibri"/>
                <a:cs typeface="Calibri"/>
              </a:rPr>
              <a:t>, healthcare proxy, living </a:t>
            </a:r>
            <a:r>
              <a:rPr lang="en-US" sz="1200" dirty="0" smtClean="0">
                <a:solidFill>
                  <a:srgbClr val="012169"/>
                </a:solidFill>
                <a:latin typeface="Calibri"/>
                <a:cs typeface="Calibri"/>
              </a:rPr>
              <a:t/>
            </a:r>
            <a:br>
              <a:rPr lang="en-US" sz="1200" dirty="0" smtClean="0">
                <a:solidFill>
                  <a:srgbClr val="012169"/>
                </a:solidFill>
                <a:latin typeface="Calibri"/>
                <a:cs typeface="Calibri"/>
              </a:rPr>
            </a:br>
            <a:r>
              <a:rPr lang="en-US" sz="1200" dirty="0" smtClean="0">
                <a:solidFill>
                  <a:srgbClr val="012169"/>
                </a:solidFill>
                <a:latin typeface="Calibri"/>
                <a:cs typeface="Calibri"/>
              </a:rPr>
              <a:t>will, directive for anatomical gifting, </a:t>
            </a:r>
            <a:br>
              <a:rPr lang="en-US" sz="1200" dirty="0" smtClean="0">
                <a:solidFill>
                  <a:srgbClr val="012169"/>
                </a:solidFill>
                <a:latin typeface="Calibri"/>
                <a:cs typeface="Calibri"/>
              </a:rPr>
            </a:br>
            <a:r>
              <a:rPr lang="en-US" sz="1200" dirty="0" smtClean="0">
                <a:solidFill>
                  <a:srgbClr val="012169"/>
                </a:solidFill>
                <a:latin typeface="Calibri"/>
                <a:cs typeface="Calibri"/>
              </a:rPr>
              <a:t>appointment of guardian)</a:t>
            </a:r>
            <a:endParaRPr lang="en-US" sz="1200" dirty="0">
              <a:solidFill>
                <a:srgbClr val="012169"/>
              </a:solidFill>
              <a:latin typeface="Calibri"/>
              <a:cs typeface="Calibri"/>
            </a:endParaRPr>
          </a:p>
        </p:txBody>
      </p:sp>
      <p:grpSp>
        <p:nvGrpSpPr>
          <p:cNvPr id="11" name="Group 10"/>
          <p:cNvGrpSpPr>
            <a:grpSpLocks noChangeAspect="1"/>
          </p:cNvGrpSpPr>
          <p:nvPr userDrawn="1"/>
        </p:nvGrpSpPr>
        <p:grpSpPr>
          <a:xfrm>
            <a:off x="892882" y="1454792"/>
            <a:ext cx="365760" cy="358746"/>
            <a:chOff x="918540" y="2754666"/>
            <a:chExt cx="621387" cy="609471"/>
          </a:xfrm>
        </p:grpSpPr>
        <p:grpSp>
          <p:nvGrpSpPr>
            <p:cNvPr id="12" name="Group 11"/>
            <p:cNvGrpSpPr/>
            <p:nvPr/>
          </p:nvGrpSpPr>
          <p:grpSpPr>
            <a:xfrm>
              <a:off x="918540" y="2867487"/>
              <a:ext cx="496650" cy="496650"/>
              <a:chOff x="919600" y="766411"/>
              <a:chExt cx="822960" cy="822960"/>
            </a:xfrm>
          </p:grpSpPr>
          <p:sp>
            <p:nvSpPr>
              <p:cNvPr id="14" name="Rectangle 13"/>
              <p:cNvSpPr>
                <a:spLocks noChangeAspect="1"/>
              </p:cNvSpPr>
              <p:nvPr/>
            </p:nvSpPr>
            <p:spPr bwMode="auto">
              <a:xfrm>
                <a:off x="919600" y="766411"/>
                <a:ext cx="822960" cy="822960"/>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5" name="Rectangle 14"/>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13" name="Freeform 1"/>
            <p:cNvSpPr>
              <a:spLocks noChangeArrowheads="1"/>
            </p:cNvSpPr>
            <p:nvPr/>
          </p:nvSpPr>
          <p:spPr bwMode="auto">
            <a:xfrm>
              <a:off x="1016547" y="2754666"/>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grpSp>
        <p:nvGrpSpPr>
          <p:cNvPr id="16" name="Group 15"/>
          <p:cNvGrpSpPr>
            <a:grpSpLocks noChangeAspect="1"/>
          </p:cNvGrpSpPr>
          <p:nvPr userDrawn="1"/>
        </p:nvGrpSpPr>
        <p:grpSpPr>
          <a:xfrm>
            <a:off x="892882" y="2074818"/>
            <a:ext cx="365760" cy="358746"/>
            <a:chOff x="918540" y="3729101"/>
            <a:chExt cx="621387" cy="609471"/>
          </a:xfrm>
        </p:grpSpPr>
        <p:grpSp>
          <p:nvGrpSpPr>
            <p:cNvPr id="17" name="Group 16"/>
            <p:cNvGrpSpPr/>
            <p:nvPr/>
          </p:nvGrpSpPr>
          <p:grpSpPr>
            <a:xfrm>
              <a:off x="918540" y="3841922"/>
              <a:ext cx="496650" cy="496650"/>
              <a:chOff x="919600" y="766411"/>
              <a:chExt cx="822960" cy="822960"/>
            </a:xfrm>
          </p:grpSpPr>
          <p:sp>
            <p:nvSpPr>
              <p:cNvPr id="19" name="Rectangle 18"/>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20" name="Rectangle 19"/>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18" name="Freeform 1"/>
            <p:cNvSpPr>
              <a:spLocks noChangeArrowheads="1"/>
            </p:cNvSpPr>
            <p:nvPr/>
          </p:nvSpPr>
          <p:spPr bwMode="auto">
            <a:xfrm>
              <a:off x="1016547" y="372910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grpSp>
        <p:nvGrpSpPr>
          <p:cNvPr id="21" name="Group 20"/>
          <p:cNvGrpSpPr>
            <a:grpSpLocks noChangeAspect="1"/>
          </p:cNvGrpSpPr>
          <p:nvPr userDrawn="1"/>
        </p:nvGrpSpPr>
        <p:grpSpPr>
          <a:xfrm>
            <a:off x="892882" y="2854470"/>
            <a:ext cx="365760" cy="358746"/>
            <a:chOff x="918540" y="4714486"/>
            <a:chExt cx="621387" cy="609471"/>
          </a:xfrm>
        </p:grpSpPr>
        <p:grpSp>
          <p:nvGrpSpPr>
            <p:cNvPr id="22" name="Group 21"/>
            <p:cNvGrpSpPr/>
            <p:nvPr/>
          </p:nvGrpSpPr>
          <p:grpSpPr>
            <a:xfrm>
              <a:off x="918540" y="4827307"/>
              <a:ext cx="496650" cy="496650"/>
              <a:chOff x="919600" y="766411"/>
              <a:chExt cx="822960" cy="822960"/>
            </a:xfrm>
          </p:grpSpPr>
          <p:sp>
            <p:nvSpPr>
              <p:cNvPr id="24" name="Rectangle 23"/>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25" name="Rectangle 24"/>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23" name="Freeform 1"/>
            <p:cNvSpPr>
              <a:spLocks noChangeArrowheads="1"/>
            </p:cNvSpPr>
            <p:nvPr/>
          </p:nvSpPr>
          <p:spPr bwMode="auto">
            <a:xfrm>
              <a:off x="1016547" y="4714486"/>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sp>
        <p:nvSpPr>
          <p:cNvPr id="26" name="TextBox 25"/>
          <p:cNvSpPr txBox="1"/>
          <p:nvPr userDrawn="1"/>
        </p:nvSpPr>
        <p:spPr>
          <a:xfrm>
            <a:off x="1469850" y="2766372"/>
            <a:ext cx="2943390" cy="585216"/>
          </a:xfrm>
          <a:prstGeom prst="rect">
            <a:avLst/>
          </a:prstGeom>
          <a:noFill/>
        </p:spPr>
        <p:txBody>
          <a:bodyPr wrap="square" lIns="0" tIns="0" rIns="0" bIns="45720" rtlCol="0" anchor="ctr">
            <a:noAutofit/>
          </a:bodyPr>
          <a:lstStyle/>
          <a:p>
            <a:pPr fontAlgn="auto">
              <a:lnSpc>
                <a:spcPct val="90000"/>
              </a:lnSpc>
              <a:spcBef>
                <a:spcPts val="0"/>
              </a:spcBef>
              <a:spcAft>
                <a:spcPts val="0"/>
              </a:spcAft>
              <a:defRPr/>
            </a:pPr>
            <a:r>
              <a:rPr lang="en-US" sz="1600" dirty="0">
                <a:solidFill>
                  <a:srgbClr val="012169"/>
                </a:solidFill>
                <a:latin typeface="Calibri"/>
                <a:cs typeface="Calibri"/>
              </a:rPr>
              <a:t>Establish an estate </a:t>
            </a:r>
            <a:r>
              <a:rPr lang="en-US" sz="1600" dirty="0" smtClean="0">
                <a:solidFill>
                  <a:srgbClr val="012169"/>
                </a:solidFill>
                <a:latin typeface="Calibri"/>
                <a:cs typeface="Calibri"/>
              </a:rPr>
              <a:t>plan</a:t>
            </a:r>
            <a:endParaRPr lang="en-US" sz="1600" dirty="0">
              <a:solidFill>
                <a:srgbClr val="012169"/>
              </a:solidFill>
              <a:latin typeface="Calibri"/>
              <a:cs typeface="Calibri"/>
            </a:endParaRPr>
          </a:p>
        </p:txBody>
      </p:sp>
      <p:grpSp>
        <p:nvGrpSpPr>
          <p:cNvPr id="27" name="Group 26"/>
          <p:cNvGrpSpPr>
            <a:grpSpLocks noChangeAspect="1"/>
          </p:cNvGrpSpPr>
          <p:nvPr userDrawn="1"/>
        </p:nvGrpSpPr>
        <p:grpSpPr>
          <a:xfrm>
            <a:off x="880053" y="3559476"/>
            <a:ext cx="365760" cy="358746"/>
            <a:chOff x="918540" y="1780231"/>
            <a:chExt cx="621387" cy="609471"/>
          </a:xfrm>
        </p:grpSpPr>
        <p:grpSp>
          <p:nvGrpSpPr>
            <p:cNvPr id="28" name="Group 27"/>
            <p:cNvGrpSpPr/>
            <p:nvPr/>
          </p:nvGrpSpPr>
          <p:grpSpPr>
            <a:xfrm>
              <a:off x="918540" y="1893052"/>
              <a:ext cx="496650" cy="496650"/>
              <a:chOff x="919600" y="766411"/>
              <a:chExt cx="822960" cy="822960"/>
            </a:xfrm>
          </p:grpSpPr>
          <p:sp>
            <p:nvSpPr>
              <p:cNvPr id="30" name="Rectangle 29"/>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1" name="Rectangle 30"/>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29" name="Freeform 1"/>
            <p:cNvSpPr>
              <a:spLocks noChangeArrowheads="1"/>
            </p:cNvSpPr>
            <p:nvPr/>
          </p:nvSpPr>
          <p:spPr bwMode="auto">
            <a:xfrm>
              <a:off x="1016547" y="178023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cxnSp>
        <p:nvCxnSpPr>
          <p:cNvPr id="32" name="Straight Connector 31"/>
          <p:cNvCxnSpPr/>
          <p:nvPr userDrawn="1"/>
        </p:nvCxnSpPr>
        <p:spPr>
          <a:xfrm>
            <a:off x="900022" y="3384785"/>
            <a:ext cx="3639312"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607654" y="2717741"/>
            <a:ext cx="3639312"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607654" y="1933577"/>
            <a:ext cx="3639312"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
        <p:nvSpPr>
          <p:cNvPr id="35" name="TextBox 34"/>
          <p:cNvSpPr txBox="1"/>
          <p:nvPr userDrawn="1"/>
        </p:nvSpPr>
        <p:spPr>
          <a:xfrm>
            <a:off x="5164656" y="1342498"/>
            <a:ext cx="2994705" cy="585216"/>
          </a:xfrm>
          <a:prstGeom prst="rect">
            <a:avLst/>
          </a:prstGeom>
          <a:noFill/>
        </p:spPr>
        <p:txBody>
          <a:bodyPr wrap="square" lIns="0" tIns="0" rIns="0" bIns="45720" rtlCol="0" anchor="ctr">
            <a:noAutofit/>
          </a:bodyPr>
          <a:lstStyle/>
          <a:p>
            <a:pPr lvl="0" fontAlgn="auto">
              <a:spcBef>
                <a:spcPts val="0"/>
              </a:spcBef>
              <a:spcAft>
                <a:spcPts val="0"/>
              </a:spcAft>
              <a:defRPr/>
            </a:pPr>
            <a:r>
              <a:rPr lang="en-US" sz="1600" dirty="0">
                <a:solidFill>
                  <a:srgbClr val="012169"/>
                </a:solidFill>
                <a:latin typeface="Calibri"/>
                <a:cs typeface="Calibri"/>
              </a:rPr>
              <a:t>Fill out contact authorization form</a:t>
            </a:r>
          </a:p>
        </p:txBody>
      </p:sp>
      <p:grpSp>
        <p:nvGrpSpPr>
          <p:cNvPr id="36" name="Group 35"/>
          <p:cNvGrpSpPr>
            <a:grpSpLocks noChangeAspect="1"/>
          </p:cNvGrpSpPr>
          <p:nvPr userDrawn="1"/>
        </p:nvGrpSpPr>
        <p:grpSpPr>
          <a:xfrm>
            <a:off x="4574857" y="1455733"/>
            <a:ext cx="365760" cy="358746"/>
            <a:chOff x="918540" y="1780231"/>
            <a:chExt cx="621387" cy="609471"/>
          </a:xfrm>
        </p:grpSpPr>
        <p:grpSp>
          <p:nvGrpSpPr>
            <p:cNvPr id="37" name="Group 36"/>
            <p:cNvGrpSpPr/>
            <p:nvPr/>
          </p:nvGrpSpPr>
          <p:grpSpPr>
            <a:xfrm>
              <a:off x="918540" y="1893052"/>
              <a:ext cx="496650" cy="496650"/>
              <a:chOff x="919600" y="766411"/>
              <a:chExt cx="822960" cy="822960"/>
            </a:xfrm>
          </p:grpSpPr>
          <p:sp>
            <p:nvSpPr>
              <p:cNvPr id="39" name="Rectangle 38"/>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40" name="Rectangle 39"/>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38" name="Freeform 1"/>
            <p:cNvSpPr>
              <a:spLocks noChangeArrowheads="1"/>
            </p:cNvSpPr>
            <p:nvPr/>
          </p:nvSpPr>
          <p:spPr bwMode="auto">
            <a:xfrm>
              <a:off x="1016547" y="178023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sp>
        <p:nvSpPr>
          <p:cNvPr id="41" name="TextBox 40"/>
          <p:cNvSpPr txBox="1"/>
          <p:nvPr userDrawn="1"/>
        </p:nvSpPr>
        <p:spPr>
          <a:xfrm>
            <a:off x="5164656" y="2009536"/>
            <a:ext cx="3071679" cy="585216"/>
          </a:xfrm>
          <a:prstGeom prst="rect">
            <a:avLst/>
          </a:prstGeom>
          <a:noFill/>
        </p:spPr>
        <p:txBody>
          <a:bodyPr wrap="square" lIns="0" tIns="0" rIns="0" bIns="45720" rtlCol="0" anchor="ctr">
            <a:noAutofit/>
          </a:bodyPr>
          <a:lstStyle/>
          <a:p>
            <a:pPr fontAlgn="auto">
              <a:spcBef>
                <a:spcPts val="0"/>
              </a:spcBef>
              <a:spcAft>
                <a:spcPts val="0"/>
              </a:spcAft>
              <a:defRPr/>
            </a:pPr>
            <a:r>
              <a:rPr lang="en-US" sz="1600" dirty="0" smtClean="0">
                <a:solidFill>
                  <a:srgbClr val="012169"/>
                </a:solidFill>
                <a:latin typeface="Calibri"/>
                <a:cs typeface="Calibri"/>
              </a:rPr>
              <a:t>Capture goals in “</a:t>
            </a:r>
            <a:r>
              <a:rPr lang="en-US" sz="1600" dirty="0">
                <a:solidFill>
                  <a:srgbClr val="012169"/>
                </a:solidFill>
                <a:latin typeface="Calibri"/>
                <a:cs typeface="Calibri"/>
              </a:rPr>
              <a:t>Our Family Album</a:t>
            </a:r>
            <a:r>
              <a:rPr lang="en-US" sz="1600" dirty="0" smtClean="0">
                <a:solidFill>
                  <a:srgbClr val="012169"/>
                </a:solidFill>
                <a:latin typeface="Calibri"/>
                <a:cs typeface="Calibri"/>
              </a:rPr>
              <a:t>”</a:t>
            </a:r>
            <a:endParaRPr lang="en-US" sz="1600" dirty="0">
              <a:solidFill>
                <a:srgbClr val="012169"/>
              </a:solidFill>
              <a:latin typeface="Calibri"/>
              <a:cs typeface="Calibri"/>
            </a:endParaRPr>
          </a:p>
        </p:txBody>
      </p:sp>
      <p:grpSp>
        <p:nvGrpSpPr>
          <p:cNvPr id="42" name="Group 41"/>
          <p:cNvGrpSpPr>
            <a:grpSpLocks noChangeAspect="1"/>
          </p:cNvGrpSpPr>
          <p:nvPr userDrawn="1"/>
        </p:nvGrpSpPr>
        <p:grpSpPr>
          <a:xfrm>
            <a:off x="4574857" y="2109944"/>
            <a:ext cx="365760" cy="358746"/>
            <a:chOff x="918540" y="1780231"/>
            <a:chExt cx="621387" cy="609471"/>
          </a:xfrm>
        </p:grpSpPr>
        <p:grpSp>
          <p:nvGrpSpPr>
            <p:cNvPr id="43" name="Group 42"/>
            <p:cNvGrpSpPr/>
            <p:nvPr/>
          </p:nvGrpSpPr>
          <p:grpSpPr>
            <a:xfrm>
              <a:off x="918540" y="1893052"/>
              <a:ext cx="496650" cy="496650"/>
              <a:chOff x="919600" y="766411"/>
              <a:chExt cx="822960" cy="822960"/>
            </a:xfrm>
          </p:grpSpPr>
          <p:sp>
            <p:nvSpPr>
              <p:cNvPr id="45" name="Rectangle 44"/>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46" name="Rectangle 45"/>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44" name="Freeform 1"/>
            <p:cNvSpPr>
              <a:spLocks noChangeArrowheads="1"/>
            </p:cNvSpPr>
            <p:nvPr/>
          </p:nvSpPr>
          <p:spPr bwMode="auto">
            <a:xfrm>
              <a:off x="1016547" y="178023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sp>
        <p:nvSpPr>
          <p:cNvPr id="47" name="TextBox 46"/>
          <p:cNvSpPr txBox="1"/>
          <p:nvPr userDrawn="1"/>
        </p:nvSpPr>
        <p:spPr>
          <a:xfrm>
            <a:off x="1469850" y="3497551"/>
            <a:ext cx="2994705" cy="585216"/>
          </a:xfrm>
          <a:prstGeom prst="rect">
            <a:avLst/>
          </a:prstGeom>
          <a:noFill/>
        </p:spPr>
        <p:txBody>
          <a:bodyPr wrap="square" lIns="0" tIns="0" rIns="0" bIns="45720" rtlCol="0" anchor="ctr">
            <a:noAutofit/>
          </a:bodyPr>
          <a:lstStyle/>
          <a:p>
            <a:pPr lvl="0" fontAlgn="auto">
              <a:lnSpc>
                <a:spcPct val="90000"/>
              </a:lnSpc>
              <a:spcBef>
                <a:spcPts val="0"/>
              </a:spcBef>
              <a:spcAft>
                <a:spcPts val="0"/>
              </a:spcAft>
              <a:defRPr/>
            </a:pPr>
            <a:r>
              <a:rPr lang="en-US" sz="1600" dirty="0">
                <a:solidFill>
                  <a:srgbClr val="012169"/>
                </a:solidFill>
                <a:latin typeface="Calibri"/>
                <a:cs typeface="Calibri"/>
              </a:rPr>
              <a:t>Invite family into advisor conversations</a:t>
            </a:r>
          </a:p>
        </p:txBody>
      </p:sp>
      <p:grpSp>
        <p:nvGrpSpPr>
          <p:cNvPr id="48" name="Group 47"/>
          <p:cNvGrpSpPr>
            <a:grpSpLocks noChangeAspect="1"/>
          </p:cNvGrpSpPr>
          <p:nvPr userDrawn="1"/>
        </p:nvGrpSpPr>
        <p:grpSpPr>
          <a:xfrm>
            <a:off x="4574857" y="2879605"/>
            <a:ext cx="365760" cy="358746"/>
            <a:chOff x="918540" y="1780231"/>
            <a:chExt cx="621387" cy="609471"/>
          </a:xfrm>
        </p:grpSpPr>
        <p:grpSp>
          <p:nvGrpSpPr>
            <p:cNvPr id="49" name="Group 48"/>
            <p:cNvGrpSpPr/>
            <p:nvPr/>
          </p:nvGrpSpPr>
          <p:grpSpPr>
            <a:xfrm>
              <a:off x="918540" y="1893052"/>
              <a:ext cx="496650" cy="496650"/>
              <a:chOff x="919600" y="766411"/>
              <a:chExt cx="822960" cy="822960"/>
            </a:xfrm>
          </p:grpSpPr>
          <p:sp>
            <p:nvSpPr>
              <p:cNvPr id="51" name="Rectangle 50"/>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52" name="Rectangle 51"/>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50" name="Freeform 1"/>
            <p:cNvSpPr>
              <a:spLocks noChangeArrowheads="1"/>
            </p:cNvSpPr>
            <p:nvPr/>
          </p:nvSpPr>
          <p:spPr bwMode="auto">
            <a:xfrm>
              <a:off x="1016547" y="178023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spTree>
    <p:extLst>
      <p:ext uri="{BB962C8B-B14F-4D97-AF65-F5344CB8AC3E}">
        <p14:creationId xmlns:p14="http://schemas.microsoft.com/office/powerpoint/2010/main" val="1767728715"/>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53" name="Rectangle 52"/>
          <p:cNvSpPr/>
          <p:nvPr userDrawn="1"/>
        </p:nvSpPr>
        <p:spPr>
          <a:xfrm>
            <a:off x="6336093" y="4844244"/>
            <a:ext cx="2121408" cy="430092"/>
          </a:xfrm>
          <a:prstGeom prst="rect">
            <a:avLst/>
          </a:prstGeom>
        </p:spPr>
        <p:txBody>
          <a:bodyPr wrap="square" lIns="0" rIns="0">
            <a:noAutofit/>
          </a:bodyPr>
          <a:lstStyle/>
          <a:p>
            <a:pPr algn="ctr">
              <a:lnSpc>
                <a:spcPct val="83000"/>
              </a:lnSpc>
            </a:pPr>
            <a:r>
              <a:rPr lang="en-US" sz="1300" dirty="0" smtClean="0">
                <a:solidFill>
                  <a:schemeClr val="accent1"/>
                </a:solidFill>
                <a:latin typeface="Calibri"/>
                <a:cs typeface="Calibri"/>
              </a:rPr>
              <a:t>Our </a:t>
            </a:r>
            <a:r>
              <a:rPr lang="en-US" sz="1300" dirty="0">
                <a:solidFill>
                  <a:schemeClr val="accent1"/>
                </a:solidFill>
                <a:latin typeface="Calibri"/>
                <a:cs typeface="Calibri"/>
              </a:rPr>
              <a:t>Family </a:t>
            </a:r>
            <a:r>
              <a:rPr lang="en-US" sz="1300" dirty="0" smtClean="0">
                <a:solidFill>
                  <a:schemeClr val="accent1"/>
                </a:solidFill>
                <a:latin typeface="Calibri"/>
                <a:cs typeface="Calibri"/>
              </a:rPr>
              <a:t>Album</a:t>
            </a:r>
            <a:endParaRPr lang="en-US" sz="1300" dirty="0">
              <a:solidFill>
                <a:schemeClr val="accent1"/>
              </a:solidFill>
              <a:latin typeface="Calibri"/>
              <a:cs typeface="Calibri"/>
            </a:endParaRPr>
          </a:p>
        </p:txBody>
      </p:sp>
      <p:sp>
        <p:nvSpPr>
          <p:cNvPr id="54" name="Rectangle 53"/>
          <p:cNvSpPr/>
          <p:nvPr userDrawn="1"/>
        </p:nvSpPr>
        <p:spPr>
          <a:xfrm>
            <a:off x="808239" y="4844244"/>
            <a:ext cx="1885890" cy="596138"/>
          </a:xfrm>
          <a:prstGeom prst="rect">
            <a:avLst/>
          </a:prstGeom>
        </p:spPr>
        <p:txBody>
          <a:bodyPr wrap="square" lIns="0" rIns="0">
            <a:noAutofit/>
          </a:bodyPr>
          <a:lstStyle/>
          <a:p>
            <a:pPr algn="ctr">
              <a:lnSpc>
                <a:spcPct val="83000"/>
              </a:lnSpc>
            </a:pPr>
            <a:r>
              <a:rPr lang="en-US" sz="1300" dirty="0" smtClean="0">
                <a:solidFill>
                  <a:schemeClr val="accent1"/>
                </a:solidFill>
                <a:latin typeface="Calibri"/>
                <a:cs typeface="Calibri"/>
              </a:rPr>
              <a:t>Preparing for</a:t>
            </a:r>
            <a:br>
              <a:rPr lang="en-US" sz="1300" dirty="0" smtClean="0">
                <a:solidFill>
                  <a:schemeClr val="accent1"/>
                </a:solidFill>
                <a:latin typeface="Calibri"/>
                <a:cs typeface="Calibri"/>
              </a:rPr>
            </a:br>
            <a:r>
              <a:rPr lang="en-US" sz="1300" dirty="0" smtClean="0">
                <a:solidFill>
                  <a:schemeClr val="accent1"/>
                </a:solidFill>
                <a:latin typeface="Calibri"/>
                <a:cs typeface="Calibri"/>
              </a:rPr>
              <a:t> Longevity</a:t>
            </a:r>
            <a:r>
              <a:rPr lang="en-US" sz="1300" dirty="0">
                <a:solidFill>
                  <a:schemeClr val="accent1"/>
                </a:solidFill>
                <a:latin typeface="Calibri"/>
                <a:cs typeface="Calibri"/>
              </a:rPr>
              <a:t> </a:t>
            </a:r>
            <a:r>
              <a:rPr lang="en-US" sz="1300" dirty="0" smtClean="0">
                <a:solidFill>
                  <a:schemeClr val="accent1"/>
                </a:solidFill>
                <a:latin typeface="Calibri"/>
                <a:cs typeface="Calibri"/>
              </a:rPr>
              <a:t>Checklist</a:t>
            </a:r>
            <a:endParaRPr lang="en-US" sz="1300" dirty="0">
              <a:solidFill>
                <a:schemeClr val="accent1"/>
              </a:solidFill>
              <a:latin typeface="Calibri"/>
              <a:cs typeface="Calibri"/>
            </a:endParaRPr>
          </a:p>
        </p:txBody>
      </p:sp>
      <p:pic>
        <p:nvPicPr>
          <p:cNvPr id="55" name="Picture 54" descr="My Family Albu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7488" y="2488585"/>
            <a:ext cx="1645920" cy="2133937"/>
          </a:xfrm>
          <a:prstGeom prst="rect">
            <a:avLst/>
          </a:prstGeom>
          <a:ln w="6350" cmpd="sng">
            <a:solidFill>
              <a:schemeClr val="bg1"/>
            </a:solidFill>
          </a:ln>
        </p:spPr>
      </p:pic>
      <p:pic>
        <p:nvPicPr>
          <p:cNvPr id="56" name="Picture 55" descr="Preparing for longevit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1799" y="2488584"/>
            <a:ext cx="1645920" cy="2130905"/>
          </a:xfrm>
          <a:prstGeom prst="rect">
            <a:avLst/>
          </a:prstGeom>
        </p:spPr>
      </p:pic>
      <p:sp>
        <p:nvSpPr>
          <p:cNvPr id="57" name="Rectangle 56"/>
          <p:cNvSpPr/>
          <p:nvPr userDrawn="1"/>
        </p:nvSpPr>
        <p:spPr>
          <a:xfrm>
            <a:off x="2694129" y="4844244"/>
            <a:ext cx="1885890" cy="596138"/>
          </a:xfrm>
          <a:prstGeom prst="rect">
            <a:avLst/>
          </a:prstGeom>
        </p:spPr>
        <p:txBody>
          <a:bodyPr wrap="square" lIns="0" rIns="0">
            <a:noAutofit/>
          </a:bodyPr>
          <a:lstStyle/>
          <a:p>
            <a:pPr algn="ctr">
              <a:lnSpc>
                <a:spcPct val="83000"/>
              </a:lnSpc>
            </a:pPr>
            <a:r>
              <a:rPr lang="en-US" sz="1300" dirty="0" smtClean="0">
                <a:solidFill>
                  <a:schemeClr val="accent1"/>
                </a:solidFill>
                <a:latin typeface="Calibri"/>
                <a:cs typeface="Calibri"/>
              </a:rPr>
              <a:t>Estate Planning </a:t>
            </a:r>
          </a:p>
          <a:p>
            <a:pPr algn="ctr">
              <a:lnSpc>
                <a:spcPct val="83000"/>
              </a:lnSpc>
            </a:pPr>
            <a:r>
              <a:rPr lang="en-US" sz="1300" dirty="0" smtClean="0">
                <a:solidFill>
                  <a:schemeClr val="accent1"/>
                </a:solidFill>
                <a:latin typeface="Calibri"/>
                <a:cs typeface="Calibri"/>
              </a:rPr>
              <a:t>Checklist</a:t>
            </a:r>
            <a:endParaRPr lang="en-US" sz="1300" dirty="0">
              <a:solidFill>
                <a:schemeClr val="accent1"/>
              </a:solidFill>
              <a:latin typeface="Calibri"/>
              <a:cs typeface="Calibri"/>
            </a:endParaRPr>
          </a:p>
        </p:txBody>
      </p:sp>
      <p:pic>
        <p:nvPicPr>
          <p:cNvPr id="58" name="Picture 57" descr="Estate Planning.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08636" y="2488582"/>
            <a:ext cx="1645920" cy="2134837"/>
          </a:xfrm>
          <a:prstGeom prst="rect">
            <a:avLst/>
          </a:prstGeom>
        </p:spPr>
      </p:pic>
      <p:sp>
        <p:nvSpPr>
          <p:cNvPr id="59" name="Rectangle 58"/>
          <p:cNvSpPr/>
          <p:nvPr userDrawn="1"/>
        </p:nvSpPr>
        <p:spPr>
          <a:xfrm>
            <a:off x="4581983" y="4844244"/>
            <a:ext cx="1885890" cy="596138"/>
          </a:xfrm>
          <a:prstGeom prst="rect">
            <a:avLst/>
          </a:prstGeom>
        </p:spPr>
        <p:txBody>
          <a:bodyPr wrap="square" lIns="0" rIns="0">
            <a:noAutofit/>
          </a:bodyPr>
          <a:lstStyle/>
          <a:p>
            <a:pPr algn="ctr">
              <a:lnSpc>
                <a:spcPct val="83000"/>
              </a:lnSpc>
            </a:pPr>
            <a:r>
              <a:rPr lang="en-US" sz="1300" dirty="0" smtClean="0">
                <a:solidFill>
                  <a:schemeClr val="accent1"/>
                </a:solidFill>
                <a:latin typeface="Calibri"/>
                <a:cs typeface="Calibri"/>
              </a:rPr>
              <a:t>Long-Term Care</a:t>
            </a:r>
            <a:br>
              <a:rPr lang="en-US" sz="1300" dirty="0" smtClean="0">
                <a:solidFill>
                  <a:schemeClr val="accent1"/>
                </a:solidFill>
                <a:latin typeface="Calibri"/>
                <a:cs typeface="Calibri"/>
              </a:rPr>
            </a:br>
            <a:r>
              <a:rPr lang="en-US" sz="1300" dirty="0" smtClean="0">
                <a:solidFill>
                  <a:schemeClr val="accent1"/>
                </a:solidFill>
                <a:latin typeface="Calibri"/>
                <a:cs typeface="Calibri"/>
              </a:rPr>
              <a:t>Insurance Checklist</a:t>
            </a:r>
            <a:endParaRPr lang="en-US" sz="1300" dirty="0">
              <a:solidFill>
                <a:schemeClr val="accent1"/>
              </a:solidFill>
              <a:latin typeface="Calibri"/>
              <a:cs typeface="Calibri"/>
            </a:endParaRPr>
          </a:p>
        </p:txBody>
      </p:sp>
      <p:pic>
        <p:nvPicPr>
          <p:cNvPr id="60" name="Picture 59" descr="Longterm insuranc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94238" y="2488583"/>
            <a:ext cx="1645920" cy="2133937"/>
          </a:xfrm>
          <a:prstGeom prst="rect">
            <a:avLst/>
          </a:prstGeom>
        </p:spPr>
      </p:pic>
      <p:sp>
        <p:nvSpPr>
          <p:cNvPr id="61" name="Title 1"/>
          <p:cNvSpPr txBox="1">
            <a:spLocks/>
          </p:cNvSpPr>
          <p:nvPr userDrawn="1"/>
        </p:nvSpPr>
        <p:spPr bwMode="auto">
          <a:xfrm>
            <a:off x="923614" y="822960"/>
            <a:ext cx="7661586" cy="12294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5500" kern="1200">
                <a:solidFill>
                  <a:srgbClr val="012169"/>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4400" dirty="0" smtClean="0">
                <a:solidFill>
                  <a:schemeClr val="accent1"/>
                </a:solidFill>
              </a:rPr>
              <a:t>Merrill Lynch checklists to guide your planning</a:t>
            </a:r>
            <a:endParaRPr lang="en-US" sz="4400" dirty="0">
              <a:solidFill>
                <a:schemeClr val="accent1"/>
              </a:solidFill>
            </a:endParaRPr>
          </a:p>
        </p:txBody>
      </p:sp>
    </p:spTree>
    <p:extLst>
      <p:ext uri="{BB962C8B-B14F-4D97-AF65-F5344CB8AC3E}">
        <p14:creationId xmlns:p14="http://schemas.microsoft.com/office/powerpoint/2010/main" val="3844990710"/>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5" name="Oval 4"/>
          <p:cNvSpPr>
            <a:spLocks noChangeAspect="1"/>
          </p:cNvSpPr>
          <p:nvPr userDrawn="1"/>
        </p:nvSpPr>
        <p:spPr bwMode="auto">
          <a:xfrm>
            <a:off x="4000500" y="914400"/>
            <a:ext cx="1143000" cy="1143000"/>
          </a:xfrm>
          <a:prstGeom prst="ellipse">
            <a:avLst/>
          </a:prstGeom>
          <a:solidFill>
            <a:schemeClr val="bg1"/>
          </a:solidFill>
          <a:ln w="50800" cap="flat" cmpd="thickThin"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7" name="Oval 6"/>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10" name="Picture 9" descr="WhiteBoard.png"/>
          <p:cNvPicPr>
            <a:picLocks noChangeAspect="1"/>
          </p:cNvPicPr>
          <p:nvPr userDrawn="1"/>
        </p:nvPicPr>
        <p:blipFill>
          <a:blip r:embed="rId3"/>
          <a:stretch>
            <a:fillRect/>
          </a:stretch>
        </p:blipFill>
        <p:spPr>
          <a:xfrm>
            <a:off x="4287816" y="1248070"/>
            <a:ext cx="559334" cy="580730"/>
          </a:xfrm>
          <a:prstGeom prst="rect">
            <a:avLst/>
          </a:prstGeom>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
        <p:nvSpPr>
          <p:cNvPr id="8" name="TextBox 7"/>
          <p:cNvSpPr txBox="1"/>
          <p:nvPr userDrawn="1"/>
        </p:nvSpPr>
        <p:spPr>
          <a:xfrm>
            <a:off x="470028" y="1098585"/>
            <a:ext cx="8229600" cy="5349240"/>
          </a:xfrm>
          <a:prstGeom prst="rect">
            <a:avLst/>
          </a:prstGeom>
          <a:noFill/>
        </p:spPr>
        <p:txBody>
          <a:bodyPr wrap="square" lIns="0" tIns="0" rIns="0" bIns="0" rtlCol="0" anchor="ctr" anchorCtr="0">
            <a:noAutofit/>
          </a:bodyPr>
          <a:lstStyle/>
          <a:p>
            <a:pPr algn="ctr">
              <a:lnSpc>
                <a:spcPct val="90000"/>
              </a:lnSpc>
            </a:pPr>
            <a:r>
              <a:rPr lang="en-US" sz="4400" dirty="0" smtClean="0">
                <a:solidFill>
                  <a:srgbClr val="FFFFFF"/>
                </a:solidFill>
                <a:latin typeface="+mn-lt"/>
              </a:rPr>
              <a:t>We can help you</a:t>
            </a:r>
            <a:r>
              <a:rPr lang="en-US" sz="4400" dirty="0">
                <a:solidFill>
                  <a:srgbClr val="FFFFFF"/>
                </a:solidFill>
                <a:latin typeface="+mn-lt"/>
              </a:rPr>
              <a:t> </a:t>
            </a:r>
            <a:r>
              <a:rPr lang="en-US" sz="4400" dirty="0" smtClean="0">
                <a:solidFill>
                  <a:srgbClr val="FFFFFF"/>
                </a:solidFill>
                <a:latin typeface="+mn-lt"/>
              </a:rPr>
              <a:t>plan for your</a:t>
            </a:r>
          </a:p>
          <a:p>
            <a:pPr algn="ctr">
              <a:lnSpc>
                <a:spcPct val="90000"/>
              </a:lnSpc>
            </a:pPr>
            <a:r>
              <a:rPr lang="en-US" sz="4400" b="1" dirty="0" smtClean="0">
                <a:solidFill>
                  <a:srgbClr val="FFFFFF"/>
                </a:solidFill>
                <a:latin typeface="+mn-lt"/>
              </a:rPr>
              <a:t>best financial future.</a:t>
            </a:r>
          </a:p>
        </p:txBody>
      </p:sp>
      <p:grpSp>
        <p:nvGrpSpPr>
          <p:cNvPr id="9" name="Group 8"/>
          <p:cNvGrpSpPr/>
          <p:nvPr userDrawn="1"/>
        </p:nvGrpSpPr>
        <p:grpSpPr>
          <a:xfrm>
            <a:off x="4198748" y="2533470"/>
            <a:ext cx="772160" cy="2552709"/>
            <a:chOff x="914400" y="1837031"/>
            <a:chExt cx="772160" cy="2552709"/>
          </a:xfrm>
        </p:grpSpPr>
        <p:cxnSp>
          <p:nvCxnSpPr>
            <p:cNvPr id="11" name="Straight Connector 10"/>
            <p:cNvCxnSpPr/>
            <p:nvPr/>
          </p:nvCxnSpPr>
          <p:spPr>
            <a:xfrm>
              <a:off x="914400" y="1837031"/>
              <a:ext cx="772160"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14400" y="4389740"/>
              <a:ext cx="772160"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2876032"/>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cxnSp>
        <p:nvCxnSpPr>
          <p:cNvPr id="53" name="Straight Connector 52"/>
          <p:cNvCxnSpPr/>
          <p:nvPr userDrawn="1"/>
        </p:nvCxnSpPr>
        <p:spPr>
          <a:xfrm>
            <a:off x="914400" y="3039966"/>
            <a:ext cx="731520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914400" y="2063387"/>
            <a:ext cx="731520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
        <p:nvSpPr>
          <p:cNvPr id="55" name="TextBox 54"/>
          <p:cNvSpPr txBox="1"/>
          <p:nvPr userDrawn="1"/>
        </p:nvSpPr>
        <p:spPr>
          <a:xfrm>
            <a:off x="2059993" y="1138937"/>
            <a:ext cx="6610515" cy="872322"/>
          </a:xfrm>
          <a:prstGeom prst="rect">
            <a:avLst/>
          </a:prstGeom>
          <a:noFill/>
        </p:spPr>
        <p:txBody>
          <a:bodyPr wrap="square" lIns="0" tIns="182880" rIns="0" bIns="228600" rtlCol="0" anchor="ctr">
            <a:noAutofit/>
          </a:bodyPr>
          <a:lstStyle/>
          <a:p>
            <a:pPr lvl="0" fontAlgn="auto">
              <a:spcBef>
                <a:spcPts val="0"/>
              </a:spcBef>
              <a:spcAft>
                <a:spcPts val="0"/>
              </a:spcAft>
              <a:defRPr/>
            </a:pPr>
            <a:r>
              <a:rPr lang="en-US" sz="2400" dirty="0" smtClean="0">
                <a:solidFill>
                  <a:srgbClr val="012169"/>
                </a:solidFill>
                <a:latin typeface="Calibri"/>
                <a:cs typeface="Calibri"/>
              </a:rPr>
              <a:t>Review your personal goals</a:t>
            </a:r>
            <a:endParaRPr lang="en-US" sz="2400" dirty="0">
              <a:solidFill>
                <a:srgbClr val="012169"/>
              </a:solidFill>
              <a:latin typeface="Calibri"/>
              <a:cs typeface="Calibri"/>
            </a:endParaRPr>
          </a:p>
        </p:txBody>
      </p:sp>
      <p:sp>
        <p:nvSpPr>
          <p:cNvPr id="56" name="TextBox 55"/>
          <p:cNvSpPr txBox="1"/>
          <p:nvPr userDrawn="1"/>
        </p:nvSpPr>
        <p:spPr>
          <a:xfrm>
            <a:off x="2059993" y="2115516"/>
            <a:ext cx="6610515" cy="872322"/>
          </a:xfrm>
          <a:prstGeom prst="rect">
            <a:avLst/>
          </a:prstGeom>
          <a:noFill/>
        </p:spPr>
        <p:txBody>
          <a:bodyPr wrap="square" lIns="0" tIns="182880" rIns="0" bIns="228600" rtlCol="0" anchor="ctr">
            <a:noAutofit/>
          </a:bodyPr>
          <a:lstStyle/>
          <a:p>
            <a:pPr lvl="0" fontAlgn="auto">
              <a:spcBef>
                <a:spcPts val="0"/>
              </a:spcBef>
              <a:spcAft>
                <a:spcPts val="0"/>
              </a:spcAft>
              <a:defRPr/>
            </a:pPr>
            <a:r>
              <a:rPr lang="en-US" sz="2400" dirty="0" smtClean="0">
                <a:solidFill>
                  <a:srgbClr val="012169"/>
                </a:solidFill>
                <a:latin typeface="Calibri"/>
                <a:cs typeface="Calibri"/>
              </a:rPr>
              <a:t>Assess health against other areas of life</a:t>
            </a:r>
            <a:endParaRPr lang="en-US" sz="2400" dirty="0">
              <a:solidFill>
                <a:srgbClr val="012169"/>
              </a:solidFill>
              <a:latin typeface="Calibri"/>
              <a:cs typeface="Calibri"/>
            </a:endParaRPr>
          </a:p>
        </p:txBody>
      </p:sp>
      <p:sp>
        <p:nvSpPr>
          <p:cNvPr id="57" name="TextBox 56"/>
          <p:cNvSpPr txBox="1"/>
          <p:nvPr userDrawn="1"/>
        </p:nvSpPr>
        <p:spPr>
          <a:xfrm>
            <a:off x="2059993" y="3181890"/>
            <a:ext cx="6610515" cy="872322"/>
          </a:xfrm>
          <a:prstGeom prst="rect">
            <a:avLst/>
          </a:prstGeom>
          <a:noFill/>
        </p:spPr>
        <p:txBody>
          <a:bodyPr wrap="square" lIns="0" tIns="137160" rIns="0" bIns="228600" rtlCol="0" anchor="ctr">
            <a:noAutofit/>
          </a:bodyPr>
          <a:lstStyle/>
          <a:p>
            <a:pPr lvl="0" fontAlgn="auto">
              <a:spcBef>
                <a:spcPts val="0"/>
              </a:spcBef>
              <a:spcAft>
                <a:spcPts val="0"/>
              </a:spcAft>
              <a:defRPr/>
            </a:pPr>
            <a:r>
              <a:rPr lang="en-US" sz="2400" dirty="0" smtClean="0">
                <a:solidFill>
                  <a:srgbClr val="012169"/>
                </a:solidFill>
                <a:latin typeface="Calibri"/>
                <a:cs typeface="Calibri"/>
              </a:rPr>
              <a:t>Plan for your financial future, including potential </a:t>
            </a:r>
            <a:br>
              <a:rPr lang="en-US" sz="2400" dirty="0" smtClean="0">
                <a:solidFill>
                  <a:srgbClr val="012169"/>
                </a:solidFill>
                <a:latin typeface="Calibri"/>
                <a:cs typeface="Calibri"/>
              </a:rPr>
            </a:br>
            <a:r>
              <a:rPr lang="en-US" sz="2400" dirty="0" smtClean="0">
                <a:solidFill>
                  <a:srgbClr val="012169"/>
                </a:solidFill>
                <a:latin typeface="Calibri"/>
                <a:cs typeface="Calibri"/>
              </a:rPr>
              <a:t>costs of healthcare</a:t>
            </a:r>
            <a:endParaRPr lang="en-US" sz="2000" dirty="0">
              <a:solidFill>
                <a:srgbClr val="012169"/>
              </a:solidFill>
              <a:latin typeface="Calibri"/>
              <a:cs typeface="Calibri"/>
            </a:endParaRPr>
          </a:p>
        </p:txBody>
      </p:sp>
      <p:grpSp>
        <p:nvGrpSpPr>
          <p:cNvPr id="58" name="Group 57"/>
          <p:cNvGrpSpPr/>
          <p:nvPr userDrawn="1"/>
        </p:nvGrpSpPr>
        <p:grpSpPr>
          <a:xfrm>
            <a:off x="918540" y="1213465"/>
            <a:ext cx="621387" cy="609471"/>
            <a:chOff x="918540" y="2754666"/>
            <a:chExt cx="621387" cy="609471"/>
          </a:xfrm>
        </p:grpSpPr>
        <p:grpSp>
          <p:nvGrpSpPr>
            <p:cNvPr id="59" name="Group 58"/>
            <p:cNvGrpSpPr/>
            <p:nvPr/>
          </p:nvGrpSpPr>
          <p:grpSpPr>
            <a:xfrm>
              <a:off x="918540" y="2867487"/>
              <a:ext cx="496650" cy="496650"/>
              <a:chOff x="919600" y="766411"/>
              <a:chExt cx="822960" cy="822960"/>
            </a:xfrm>
          </p:grpSpPr>
          <p:sp>
            <p:nvSpPr>
              <p:cNvPr id="61" name="Rectangle 60"/>
              <p:cNvSpPr>
                <a:spLocks noChangeAspect="1"/>
              </p:cNvSpPr>
              <p:nvPr/>
            </p:nvSpPr>
            <p:spPr bwMode="auto">
              <a:xfrm>
                <a:off x="919600" y="766411"/>
                <a:ext cx="822960" cy="822960"/>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62" name="Rectangle 61"/>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60" name="Freeform 1"/>
            <p:cNvSpPr>
              <a:spLocks noChangeArrowheads="1"/>
            </p:cNvSpPr>
            <p:nvPr/>
          </p:nvSpPr>
          <p:spPr bwMode="auto">
            <a:xfrm>
              <a:off x="1016547" y="2754666"/>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grpSp>
        <p:nvGrpSpPr>
          <p:cNvPr id="63" name="Group 62"/>
          <p:cNvGrpSpPr/>
          <p:nvPr userDrawn="1"/>
        </p:nvGrpSpPr>
        <p:grpSpPr>
          <a:xfrm>
            <a:off x="918540" y="2187900"/>
            <a:ext cx="621387" cy="609471"/>
            <a:chOff x="918540" y="3729101"/>
            <a:chExt cx="621387" cy="609471"/>
          </a:xfrm>
        </p:grpSpPr>
        <p:grpSp>
          <p:nvGrpSpPr>
            <p:cNvPr id="64" name="Group 63"/>
            <p:cNvGrpSpPr/>
            <p:nvPr/>
          </p:nvGrpSpPr>
          <p:grpSpPr>
            <a:xfrm>
              <a:off x="918540" y="3841922"/>
              <a:ext cx="496650" cy="496650"/>
              <a:chOff x="919600" y="766411"/>
              <a:chExt cx="822960" cy="822960"/>
            </a:xfrm>
          </p:grpSpPr>
          <p:sp>
            <p:nvSpPr>
              <p:cNvPr id="66" name="Rectangle 65"/>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67" name="Rectangle 66"/>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65" name="Freeform 1"/>
            <p:cNvSpPr>
              <a:spLocks noChangeArrowheads="1"/>
            </p:cNvSpPr>
            <p:nvPr/>
          </p:nvSpPr>
          <p:spPr bwMode="auto">
            <a:xfrm>
              <a:off x="1016547" y="372910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grpSp>
        <p:nvGrpSpPr>
          <p:cNvPr id="68" name="Group 67"/>
          <p:cNvGrpSpPr/>
          <p:nvPr userDrawn="1"/>
        </p:nvGrpSpPr>
        <p:grpSpPr>
          <a:xfrm>
            <a:off x="918540" y="3162336"/>
            <a:ext cx="621387" cy="609471"/>
            <a:chOff x="918540" y="4714486"/>
            <a:chExt cx="621387" cy="609471"/>
          </a:xfrm>
        </p:grpSpPr>
        <p:grpSp>
          <p:nvGrpSpPr>
            <p:cNvPr id="69" name="Group 68"/>
            <p:cNvGrpSpPr/>
            <p:nvPr/>
          </p:nvGrpSpPr>
          <p:grpSpPr>
            <a:xfrm>
              <a:off x="918540" y="4827307"/>
              <a:ext cx="496650" cy="496650"/>
              <a:chOff x="919600" y="766411"/>
              <a:chExt cx="822960" cy="822960"/>
            </a:xfrm>
          </p:grpSpPr>
          <p:sp>
            <p:nvSpPr>
              <p:cNvPr id="71" name="Rectangle 70"/>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72" name="Rectangle 71"/>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70" name="Freeform 1"/>
            <p:cNvSpPr>
              <a:spLocks noChangeArrowheads="1"/>
            </p:cNvSpPr>
            <p:nvPr/>
          </p:nvSpPr>
          <p:spPr bwMode="auto">
            <a:xfrm>
              <a:off x="1016547" y="4714486"/>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sp>
        <p:nvSpPr>
          <p:cNvPr id="73" name="TextBox 72"/>
          <p:cNvSpPr txBox="1"/>
          <p:nvPr userDrawn="1"/>
        </p:nvSpPr>
        <p:spPr>
          <a:xfrm>
            <a:off x="2047164" y="4292867"/>
            <a:ext cx="6610515" cy="872322"/>
          </a:xfrm>
          <a:prstGeom prst="rect">
            <a:avLst/>
          </a:prstGeom>
          <a:noFill/>
        </p:spPr>
        <p:txBody>
          <a:bodyPr wrap="square" lIns="0" tIns="182880" rIns="0" bIns="228600" rtlCol="0" anchor="ctr">
            <a:noAutofit/>
          </a:bodyPr>
          <a:lstStyle/>
          <a:p>
            <a:pPr lvl="0" fontAlgn="auto">
              <a:spcBef>
                <a:spcPts val="0"/>
              </a:spcBef>
              <a:spcAft>
                <a:spcPts val="0"/>
              </a:spcAft>
              <a:defRPr/>
            </a:pPr>
            <a:r>
              <a:rPr lang="en-US" sz="2400" dirty="0" smtClean="0">
                <a:solidFill>
                  <a:srgbClr val="012169"/>
                </a:solidFill>
                <a:latin typeface="Calibri"/>
                <a:cs typeface="Calibri"/>
              </a:rPr>
              <a:t>Connect you to other resources</a:t>
            </a:r>
            <a:endParaRPr lang="en-US" sz="2400" dirty="0">
              <a:solidFill>
                <a:srgbClr val="012169"/>
              </a:solidFill>
              <a:latin typeface="Calibri"/>
              <a:cs typeface="Calibri"/>
            </a:endParaRPr>
          </a:p>
        </p:txBody>
      </p:sp>
      <p:grpSp>
        <p:nvGrpSpPr>
          <p:cNvPr id="74" name="Group 73"/>
          <p:cNvGrpSpPr/>
          <p:nvPr userDrawn="1"/>
        </p:nvGrpSpPr>
        <p:grpSpPr>
          <a:xfrm>
            <a:off x="905711" y="4358591"/>
            <a:ext cx="621387" cy="609471"/>
            <a:chOff x="918540" y="1780231"/>
            <a:chExt cx="621387" cy="609471"/>
          </a:xfrm>
        </p:grpSpPr>
        <p:grpSp>
          <p:nvGrpSpPr>
            <p:cNvPr id="75" name="Group 74"/>
            <p:cNvGrpSpPr/>
            <p:nvPr/>
          </p:nvGrpSpPr>
          <p:grpSpPr>
            <a:xfrm>
              <a:off x="918540" y="1893052"/>
              <a:ext cx="496650" cy="496650"/>
              <a:chOff x="919600" y="766411"/>
              <a:chExt cx="822960" cy="822960"/>
            </a:xfrm>
          </p:grpSpPr>
          <p:sp>
            <p:nvSpPr>
              <p:cNvPr id="77" name="Rectangle 76"/>
              <p:cNvSpPr>
                <a:spLocks noChangeAspect="1"/>
              </p:cNvSpPr>
              <p:nvPr/>
            </p:nvSpPr>
            <p:spPr bwMode="auto">
              <a:xfrm>
                <a:off x="919600" y="766411"/>
                <a:ext cx="822960" cy="822960"/>
              </a:xfrm>
              <a:prstGeom prst="rect">
                <a:avLst/>
              </a:prstGeom>
              <a:solidFill>
                <a:srgbClr val="F9F8F5"/>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78" name="Rectangle 77"/>
              <p:cNvSpPr>
                <a:spLocks noChangeAspect="1"/>
              </p:cNvSpPr>
              <p:nvPr/>
            </p:nvSpPr>
            <p:spPr bwMode="auto">
              <a:xfrm>
                <a:off x="1017107" y="863919"/>
                <a:ext cx="627947" cy="627944"/>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sp>
          <p:nvSpPr>
            <p:cNvPr id="76" name="Freeform 1"/>
            <p:cNvSpPr>
              <a:spLocks noChangeArrowheads="1"/>
            </p:cNvSpPr>
            <p:nvPr/>
          </p:nvSpPr>
          <p:spPr bwMode="auto">
            <a:xfrm>
              <a:off x="1016547" y="1780231"/>
              <a:ext cx="523380" cy="496872"/>
            </a:xfrm>
            <a:custGeom>
              <a:avLst/>
              <a:gdLst>
                <a:gd name="T0" fmla="*/ 14002 w 14367"/>
                <a:gd name="T1" fmla="*/ 0 h 13639"/>
                <a:gd name="T2" fmla="*/ 14366 w 14367"/>
                <a:gd name="T3" fmla="*/ 516 h 13639"/>
                <a:gd name="T4" fmla="*/ 9436 w 14367"/>
                <a:gd name="T5" fmla="*/ 5652 h 13639"/>
                <a:gd name="T6" fmla="*/ 5295 w 14367"/>
                <a:gd name="T7" fmla="*/ 12136 h 13639"/>
                <a:gd name="T8" fmla="*/ 4527 w 14367"/>
                <a:gd name="T9" fmla="*/ 12653 h 13639"/>
                <a:gd name="T10" fmla="*/ 3232 w 14367"/>
                <a:gd name="T11" fmla="*/ 13638 h 13639"/>
                <a:gd name="T12" fmla="*/ 2642 w 14367"/>
                <a:gd name="T13" fmla="*/ 12043 h 13639"/>
                <a:gd name="T14" fmla="*/ 2351 w 14367"/>
                <a:gd name="T15" fmla="*/ 11369 h 13639"/>
                <a:gd name="T16" fmla="*/ 1197 w 14367"/>
                <a:gd name="T17" fmla="*/ 9224 h 13639"/>
                <a:gd name="T18" fmla="*/ 0 w 14367"/>
                <a:gd name="T19" fmla="*/ 8301 h 13639"/>
                <a:gd name="T20" fmla="*/ 2052 w 14367"/>
                <a:gd name="T21" fmla="*/ 7122 h 13639"/>
                <a:gd name="T22" fmla="*/ 3821 w 14367"/>
                <a:gd name="T23" fmla="*/ 9286 h 13639"/>
                <a:gd name="T24" fmla="*/ 4143 w 14367"/>
                <a:gd name="T25" fmla="*/ 10011 h 13639"/>
                <a:gd name="T26" fmla="*/ 8638 w 14367"/>
                <a:gd name="T27" fmla="*/ 4275 h 13639"/>
                <a:gd name="T28" fmla="*/ 14002 w 14367"/>
                <a:gd name="T29" fmla="*/ 0 h 1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7" h="13639">
                  <a:moveTo>
                    <a:pt x="14002" y="0"/>
                  </a:moveTo>
                  <a:lnTo>
                    <a:pt x="14366" y="516"/>
                  </a:lnTo>
                  <a:cubicBezTo>
                    <a:pt x="12888" y="1628"/>
                    <a:pt x="11245" y="3341"/>
                    <a:pt x="9436" y="5652"/>
                  </a:cubicBezTo>
                  <a:cubicBezTo>
                    <a:pt x="7627" y="7965"/>
                    <a:pt x="6248" y="10127"/>
                    <a:pt x="5295" y="12136"/>
                  </a:cubicBezTo>
                  <a:lnTo>
                    <a:pt x="4527" y="12653"/>
                  </a:lnTo>
                  <a:cubicBezTo>
                    <a:pt x="3892" y="13096"/>
                    <a:pt x="3460" y="13423"/>
                    <a:pt x="3232" y="13638"/>
                  </a:cubicBezTo>
                  <a:cubicBezTo>
                    <a:pt x="3141" y="13313"/>
                    <a:pt x="2944" y="12782"/>
                    <a:pt x="2642" y="12043"/>
                  </a:cubicBezTo>
                  <a:lnTo>
                    <a:pt x="2351" y="11369"/>
                  </a:lnTo>
                  <a:cubicBezTo>
                    <a:pt x="1936" y="10401"/>
                    <a:pt x="1553" y="9687"/>
                    <a:pt x="1197" y="9224"/>
                  </a:cubicBezTo>
                  <a:cubicBezTo>
                    <a:pt x="841" y="8761"/>
                    <a:pt x="443" y="8454"/>
                    <a:pt x="0" y="8301"/>
                  </a:cubicBezTo>
                  <a:cubicBezTo>
                    <a:pt x="745" y="7514"/>
                    <a:pt x="1428" y="7122"/>
                    <a:pt x="2052" y="7122"/>
                  </a:cubicBezTo>
                  <a:cubicBezTo>
                    <a:pt x="2583" y="7122"/>
                    <a:pt x="3172" y="7844"/>
                    <a:pt x="3821" y="9286"/>
                  </a:cubicBezTo>
                  <a:lnTo>
                    <a:pt x="4143" y="10011"/>
                  </a:lnTo>
                  <a:cubicBezTo>
                    <a:pt x="5309" y="8044"/>
                    <a:pt x="6807" y="6132"/>
                    <a:pt x="8638" y="4275"/>
                  </a:cubicBezTo>
                  <a:cubicBezTo>
                    <a:pt x="10470" y="2418"/>
                    <a:pt x="12256" y="993"/>
                    <a:pt x="14002" y="0"/>
                  </a:cubicBezTo>
                </a:path>
              </a:pathLst>
            </a:custGeom>
            <a:solidFill>
              <a:schemeClr val="accent1"/>
            </a:solidFill>
            <a:ln>
              <a:noFill/>
            </a:ln>
            <a:effectLst/>
          </p:spPr>
          <p:txBody>
            <a:bodyPr wrap="none" anchor="ctr"/>
            <a:lstStyle/>
            <a:p>
              <a:endParaRPr lang="en-US" dirty="0"/>
            </a:p>
          </p:txBody>
        </p:sp>
      </p:grpSp>
      <p:cxnSp>
        <p:nvCxnSpPr>
          <p:cNvPr id="79" name="Straight Connector 78"/>
          <p:cNvCxnSpPr/>
          <p:nvPr userDrawn="1"/>
        </p:nvCxnSpPr>
        <p:spPr>
          <a:xfrm>
            <a:off x="912850" y="4231412"/>
            <a:ext cx="7315200" cy="0"/>
          </a:xfrm>
          <a:prstGeom prst="line">
            <a:avLst/>
          </a:prstGeom>
          <a:ln w="12700" cmpd="sng">
            <a:solidFill>
              <a:srgbClr val="012169"/>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978061"/>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5975350"/>
            <a:ext cx="9144000" cy="882650"/>
          </a:xfrm>
          <a:prstGeom prst="rect">
            <a:avLst/>
          </a:prstGeom>
          <a:solidFill>
            <a:schemeClr val="bg1"/>
          </a:solidFill>
          <a:ln>
            <a:noFill/>
          </a:ln>
          <a:extLst/>
        </p:spPr>
        <p:txBody>
          <a:bodyPr wrap="none" anchor="ctr"/>
          <a:lstStyle/>
          <a:p>
            <a:pPr eaLnBrk="0" hangingPunct="0">
              <a:defRPr/>
            </a:pPr>
            <a:endParaRPr lang="en-US" sz="2400" dirty="0">
              <a:solidFill>
                <a:srgbClr val="000000"/>
              </a:solidFill>
              <a:latin typeface="Arial" charset="0"/>
              <a:ea typeface="ＭＳ Ｐゴシック" charset="0"/>
              <a:cs typeface="ＭＳ Ｐゴシック" charset="0"/>
            </a:endParaRPr>
          </a:p>
        </p:txBody>
      </p:sp>
      <p:sp>
        <p:nvSpPr>
          <p:cNvPr id="5" name="TextBox 4"/>
          <p:cNvSpPr txBox="1"/>
          <p:nvPr userDrawn="1"/>
        </p:nvSpPr>
        <p:spPr>
          <a:xfrm>
            <a:off x="5688330" y="6246600"/>
            <a:ext cx="3098800" cy="307777"/>
          </a:xfrm>
          <a:prstGeom prst="rect">
            <a:avLst/>
          </a:prstGeom>
          <a:noFill/>
        </p:spPr>
        <p:txBody>
          <a:bodyPr wrap="square" rtlCol="0">
            <a:spAutoFit/>
          </a:bodyPr>
          <a:lstStyle/>
          <a:p>
            <a:pPr algn="r"/>
            <a:r>
              <a:rPr lang="en-US" sz="1400" b="0" dirty="0" smtClean="0">
                <a:solidFill>
                  <a:schemeClr val="tx2"/>
                </a:solidFill>
                <a:latin typeface="+mn-lt"/>
              </a:rPr>
              <a:t>We’re better when we’re connected</a:t>
            </a:r>
            <a:endParaRPr lang="en-US" sz="1200" b="0" baseline="37000" dirty="0" smtClean="0">
              <a:solidFill>
                <a:schemeClr val="tx2"/>
              </a:solidFill>
              <a:latin typeface="+mn-lt"/>
            </a:endParaRPr>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6" name="Rectangle 5"/>
          <p:cNvSpPr/>
          <p:nvPr userDrawn="1"/>
        </p:nvSpPr>
        <p:spPr bwMode="auto">
          <a:xfrm>
            <a:off x="-1" y="0"/>
            <a:ext cx="9144001" cy="5977700"/>
          </a:xfrm>
          <a:prstGeom prst="rect">
            <a:avLst/>
          </a:prstGeom>
          <a:solidFill>
            <a:schemeClr val="accent1">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7" name="TextBox 6"/>
          <p:cNvSpPr txBox="1"/>
          <p:nvPr userDrawn="1"/>
        </p:nvSpPr>
        <p:spPr>
          <a:xfrm>
            <a:off x="457200" y="457200"/>
            <a:ext cx="8229600" cy="5349240"/>
          </a:xfrm>
          <a:prstGeom prst="rect">
            <a:avLst/>
          </a:prstGeom>
          <a:solidFill>
            <a:schemeClr val="bg1">
              <a:alpha val="0"/>
            </a:schemeClr>
          </a:solidFill>
        </p:spPr>
        <p:txBody>
          <a:bodyPr wrap="square" lIns="457200" tIns="1280160" rIns="182880" bIns="0" rtlCol="0" anchor="t" anchorCtr="0">
            <a:noAutofit/>
          </a:bodyPr>
          <a:lstStyle/>
          <a:p>
            <a:pPr>
              <a:lnSpc>
                <a:spcPct val="83000"/>
              </a:lnSpc>
            </a:pPr>
            <a:r>
              <a:rPr lang="en-US" sz="5500" dirty="0" smtClean="0">
                <a:solidFill>
                  <a:schemeClr val="bg1"/>
                </a:solidFill>
                <a:latin typeface="+mn-lt"/>
              </a:rPr>
              <a:t>Take control today.</a:t>
            </a:r>
          </a:p>
          <a:p>
            <a:pPr>
              <a:lnSpc>
                <a:spcPct val="83000"/>
              </a:lnSpc>
              <a:spcBef>
                <a:spcPts val="1200"/>
              </a:spcBef>
            </a:pPr>
            <a:r>
              <a:rPr lang="en-US" sz="3200" dirty="0" smtClean="0">
                <a:solidFill>
                  <a:schemeClr val="bg1"/>
                </a:solidFill>
                <a:latin typeface="+mn-lt"/>
              </a:rPr>
              <a:t>Schedule an appointment to </a:t>
            </a:r>
            <a:br>
              <a:rPr lang="en-US" sz="3200" dirty="0" smtClean="0">
                <a:solidFill>
                  <a:schemeClr val="bg1"/>
                </a:solidFill>
                <a:latin typeface="+mn-lt"/>
              </a:rPr>
            </a:br>
            <a:r>
              <a:rPr lang="en-US" sz="3200" dirty="0" smtClean="0">
                <a:solidFill>
                  <a:schemeClr val="bg1"/>
                </a:solidFill>
                <a:latin typeface="+mn-lt"/>
              </a:rPr>
              <a:t>continue the conversation.</a:t>
            </a:r>
            <a:endParaRPr lang="en-US" sz="2000" dirty="0" smtClean="0">
              <a:solidFill>
                <a:schemeClr val="bg1"/>
              </a:solidFill>
              <a:latin typeface="+mn-lt"/>
            </a:endParaRPr>
          </a:p>
        </p:txBody>
      </p:sp>
    </p:spTree>
    <p:extLst>
      <p:ext uri="{BB962C8B-B14F-4D97-AF65-F5344CB8AC3E}">
        <p14:creationId xmlns:p14="http://schemas.microsoft.com/office/powerpoint/2010/main" val="2074151561"/>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Back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5975350"/>
            <a:ext cx="9144000" cy="882650"/>
          </a:xfrm>
          <a:prstGeom prst="rect">
            <a:avLst/>
          </a:prstGeom>
          <a:solidFill>
            <a:schemeClr val="bg1"/>
          </a:solidFill>
          <a:ln>
            <a:noFill/>
          </a:ln>
          <a:extLst/>
        </p:spPr>
        <p:txBody>
          <a:bodyPr wrap="none" anchor="ctr"/>
          <a:lstStyle/>
          <a:p>
            <a:pPr eaLnBrk="0" hangingPunct="0">
              <a:defRPr/>
            </a:pPr>
            <a:endParaRPr lang="en-US" sz="2400" dirty="0">
              <a:solidFill>
                <a:srgbClr val="000000"/>
              </a:solidFill>
              <a:latin typeface="Arial" charset="0"/>
              <a:ea typeface="ＭＳ Ｐゴシック" charset="0"/>
              <a:cs typeface="ＭＳ Ｐゴシック" charset="0"/>
            </a:endParaRPr>
          </a:p>
        </p:txBody>
      </p:sp>
      <p:sp>
        <p:nvSpPr>
          <p:cNvPr id="5" name="TextBox 4"/>
          <p:cNvSpPr txBox="1"/>
          <p:nvPr userDrawn="1"/>
        </p:nvSpPr>
        <p:spPr>
          <a:xfrm>
            <a:off x="5688330" y="6246600"/>
            <a:ext cx="3098800" cy="307777"/>
          </a:xfrm>
          <a:prstGeom prst="rect">
            <a:avLst/>
          </a:prstGeom>
          <a:noFill/>
        </p:spPr>
        <p:txBody>
          <a:bodyPr wrap="square" rtlCol="0">
            <a:spAutoFit/>
          </a:bodyPr>
          <a:lstStyle/>
          <a:p>
            <a:pPr algn="r"/>
            <a:r>
              <a:rPr lang="en-US" sz="1400" b="0" dirty="0" smtClean="0">
                <a:solidFill>
                  <a:schemeClr val="tx2"/>
                </a:solidFill>
                <a:latin typeface="+mn-lt"/>
              </a:rPr>
              <a:t>We’re better when we’re connected</a:t>
            </a:r>
            <a:endParaRPr lang="en-US" sz="1200" b="0" baseline="37000" dirty="0" smtClean="0">
              <a:solidFill>
                <a:schemeClr val="tx2"/>
              </a:solidFill>
              <a:latin typeface="+mn-lt"/>
            </a:endParaRPr>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6" name="Rectangle 5"/>
          <p:cNvSpPr/>
          <p:nvPr userDrawn="1"/>
        </p:nvSpPr>
        <p:spPr bwMode="auto">
          <a:xfrm>
            <a:off x="-1" y="0"/>
            <a:ext cx="9144001" cy="5977700"/>
          </a:xfrm>
          <a:prstGeom prst="rect">
            <a:avLst/>
          </a:prstGeom>
          <a:solidFill>
            <a:schemeClr val="accent1">
              <a:alpha val="7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grpSp>
        <p:nvGrpSpPr>
          <p:cNvPr id="9" name="Group 8"/>
          <p:cNvGrpSpPr/>
          <p:nvPr userDrawn="1"/>
        </p:nvGrpSpPr>
        <p:grpSpPr>
          <a:xfrm>
            <a:off x="1449707" y="2334639"/>
            <a:ext cx="2377991" cy="3503389"/>
            <a:chOff x="795409" y="2334639"/>
            <a:chExt cx="2377991" cy="3503389"/>
          </a:xfrm>
        </p:grpSpPr>
        <p:pic>
          <p:nvPicPr>
            <p:cNvPr id="10" name="Picture 9" descr="Finances in Retir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95" y="2334639"/>
              <a:ext cx="2115849" cy="2743200"/>
            </a:xfrm>
            <a:prstGeom prst="rect">
              <a:avLst/>
            </a:prstGeom>
            <a:ln w="6350" cmpd="sng">
              <a:solidFill>
                <a:schemeClr val="bg1"/>
              </a:solidFill>
            </a:ln>
          </p:spPr>
        </p:pic>
        <p:sp>
          <p:nvSpPr>
            <p:cNvPr id="11" name="Rectangle 10"/>
            <p:cNvSpPr/>
            <p:nvPr/>
          </p:nvSpPr>
          <p:spPr>
            <a:xfrm>
              <a:off x="795409" y="5241890"/>
              <a:ext cx="2377991" cy="596138"/>
            </a:xfrm>
            <a:prstGeom prst="rect">
              <a:avLst/>
            </a:prstGeom>
          </p:spPr>
          <p:txBody>
            <a:bodyPr wrap="square" lIns="0" rIns="0">
              <a:noAutofit/>
            </a:bodyPr>
            <a:lstStyle/>
            <a:p>
              <a:pPr algn="ctr">
                <a:lnSpc>
                  <a:spcPct val="83000"/>
                </a:lnSpc>
              </a:pPr>
              <a:r>
                <a:rPr lang="en-US" sz="1300" dirty="0">
                  <a:solidFill>
                    <a:schemeClr val="bg1"/>
                  </a:solidFill>
                  <a:latin typeface="Calibri"/>
                  <a:cs typeface="Calibri"/>
                </a:rPr>
                <a:t>Merrill Lynch, </a:t>
              </a:r>
              <a:r>
                <a:rPr lang="en-US" sz="1300" dirty="0" smtClean="0">
                  <a:solidFill>
                    <a:schemeClr val="bg1"/>
                  </a:solidFill>
                  <a:latin typeface="Calibri"/>
                  <a:cs typeface="Calibri"/>
                </a:rPr>
                <a:t/>
              </a:r>
              <a:br>
                <a:rPr lang="en-US" sz="1300" dirty="0" smtClean="0">
                  <a:solidFill>
                    <a:schemeClr val="bg1"/>
                  </a:solidFill>
                  <a:latin typeface="Calibri"/>
                  <a:cs typeface="Calibri"/>
                </a:rPr>
              </a:br>
              <a:r>
                <a:rPr lang="en-US" sz="1300" dirty="0" smtClean="0">
                  <a:solidFill>
                    <a:schemeClr val="bg1"/>
                  </a:solidFill>
                  <a:latin typeface="Calibri"/>
                  <a:cs typeface="Calibri"/>
                </a:rPr>
                <a:t>“</a:t>
              </a:r>
              <a:r>
                <a:rPr lang="en-US" sz="1300" dirty="0">
                  <a:solidFill>
                    <a:schemeClr val="bg1"/>
                  </a:solidFill>
                  <a:latin typeface="Calibri"/>
                  <a:cs typeface="Calibri"/>
                </a:rPr>
                <a:t>Finances in Retirement: </a:t>
              </a:r>
              <a:r>
                <a:rPr lang="en-US" sz="1300" dirty="0" smtClean="0">
                  <a:solidFill>
                    <a:schemeClr val="bg1"/>
                  </a:solidFill>
                  <a:latin typeface="Calibri"/>
                  <a:cs typeface="Calibri"/>
                </a:rPr>
                <a:t/>
              </a:r>
              <a:br>
                <a:rPr lang="en-US" sz="1300" dirty="0" smtClean="0">
                  <a:solidFill>
                    <a:schemeClr val="bg1"/>
                  </a:solidFill>
                  <a:latin typeface="Calibri"/>
                  <a:cs typeface="Calibri"/>
                </a:rPr>
              </a:br>
              <a:r>
                <a:rPr lang="en-US" sz="1300" dirty="0" smtClean="0">
                  <a:solidFill>
                    <a:schemeClr val="bg1"/>
                  </a:solidFill>
                  <a:latin typeface="Calibri"/>
                  <a:cs typeface="Calibri"/>
                </a:rPr>
                <a:t>New </a:t>
              </a:r>
              <a:r>
                <a:rPr lang="en-US" sz="1300" dirty="0">
                  <a:solidFill>
                    <a:schemeClr val="bg1"/>
                  </a:solidFill>
                  <a:latin typeface="Calibri"/>
                  <a:cs typeface="Calibri"/>
                </a:rPr>
                <a:t>Challenges, New Solutions”</a:t>
              </a:r>
            </a:p>
          </p:txBody>
        </p:sp>
      </p:grpSp>
      <p:grpSp>
        <p:nvGrpSpPr>
          <p:cNvPr id="12" name="Group 11"/>
          <p:cNvGrpSpPr/>
          <p:nvPr userDrawn="1"/>
        </p:nvGrpSpPr>
        <p:grpSpPr>
          <a:xfrm>
            <a:off x="5272790" y="2321810"/>
            <a:ext cx="2122812" cy="3350172"/>
            <a:chOff x="3681975" y="2321810"/>
            <a:chExt cx="2122812" cy="3350172"/>
          </a:xfrm>
        </p:grpSpPr>
        <p:pic>
          <p:nvPicPr>
            <p:cNvPr id="13" name="Picture 12" descr="Addressing Memory &amp; Your Fami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830" y="2321810"/>
              <a:ext cx="2114957" cy="2743200"/>
            </a:xfrm>
            <a:prstGeom prst="rect">
              <a:avLst/>
            </a:prstGeom>
            <a:ln w="6350" cmpd="sng">
              <a:solidFill>
                <a:schemeClr val="bg1"/>
              </a:solidFill>
            </a:ln>
          </p:spPr>
        </p:pic>
        <p:sp>
          <p:nvSpPr>
            <p:cNvPr id="14" name="Rectangle 13"/>
            <p:cNvSpPr/>
            <p:nvPr/>
          </p:nvSpPr>
          <p:spPr>
            <a:xfrm>
              <a:off x="3681975" y="5241890"/>
              <a:ext cx="2121408" cy="430092"/>
            </a:xfrm>
            <a:prstGeom prst="rect">
              <a:avLst/>
            </a:prstGeom>
          </p:spPr>
          <p:txBody>
            <a:bodyPr wrap="square" lIns="0" rIns="0">
              <a:noAutofit/>
            </a:bodyPr>
            <a:lstStyle/>
            <a:p>
              <a:pPr algn="ctr">
                <a:lnSpc>
                  <a:spcPct val="83000"/>
                </a:lnSpc>
              </a:pPr>
              <a:r>
                <a:rPr lang="en-US" sz="1300" dirty="0">
                  <a:solidFill>
                    <a:schemeClr val="bg1"/>
                  </a:solidFill>
                  <a:latin typeface="Calibri"/>
                  <a:cs typeface="Calibri"/>
                </a:rPr>
                <a:t>Merrill Lynch, </a:t>
              </a:r>
              <a:r>
                <a:rPr lang="en-US" sz="1300" dirty="0" smtClean="0">
                  <a:solidFill>
                    <a:schemeClr val="bg1"/>
                  </a:solidFill>
                  <a:latin typeface="Calibri"/>
                  <a:cs typeface="Calibri"/>
                </a:rPr>
                <a:t/>
              </a:r>
              <a:br>
                <a:rPr lang="en-US" sz="1300" dirty="0" smtClean="0">
                  <a:solidFill>
                    <a:schemeClr val="bg1"/>
                  </a:solidFill>
                  <a:latin typeface="Calibri"/>
                  <a:cs typeface="Calibri"/>
                </a:rPr>
              </a:br>
              <a:r>
                <a:rPr lang="en-US" sz="1300" dirty="0" smtClean="0">
                  <a:solidFill>
                    <a:schemeClr val="bg1"/>
                  </a:solidFill>
                  <a:latin typeface="Calibri"/>
                  <a:cs typeface="Calibri"/>
                </a:rPr>
                <a:t>“</a:t>
              </a:r>
              <a:r>
                <a:rPr lang="en-US" sz="1300" dirty="0">
                  <a:solidFill>
                    <a:schemeClr val="bg1"/>
                  </a:solidFill>
                  <a:latin typeface="Calibri"/>
                  <a:cs typeface="Calibri"/>
                </a:rPr>
                <a:t>Addressing Memory </a:t>
              </a:r>
              <a:r>
                <a:rPr lang="en-US" sz="1300" dirty="0" smtClean="0">
                  <a:solidFill>
                    <a:schemeClr val="bg1"/>
                  </a:solidFill>
                  <a:latin typeface="Calibri"/>
                  <a:cs typeface="Calibri"/>
                </a:rPr>
                <a:t/>
              </a:r>
              <a:br>
                <a:rPr lang="en-US" sz="1300" dirty="0" smtClean="0">
                  <a:solidFill>
                    <a:schemeClr val="bg1"/>
                  </a:solidFill>
                  <a:latin typeface="Calibri"/>
                  <a:cs typeface="Calibri"/>
                </a:rPr>
              </a:br>
              <a:r>
                <a:rPr lang="en-US" sz="1300" dirty="0">
                  <a:solidFill>
                    <a:schemeClr val="bg1"/>
                  </a:solidFill>
                  <a:latin typeface="Calibri"/>
                  <a:cs typeface="Calibri"/>
                </a:rPr>
                <a:t>&amp;</a:t>
              </a:r>
              <a:r>
                <a:rPr lang="en-US" sz="1300" dirty="0" smtClean="0">
                  <a:solidFill>
                    <a:schemeClr val="bg1"/>
                  </a:solidFill>
                  <a:latin typeface="Calibri"/>
                  <a:cs typeface="Calibri"/>
                </a:rPr>
                <a:t> </a:t>
              </a:r>
              <a:r>
                <a:rPr lang="en-US" sz="1300" dirty="0">
                  <a:solidFill>
                    <a:schemeClr val="bg1"/>
                  </a:solidFill>
                  <a:latin typeface="Calibri"/>
                  <a:cs typeface="Calibri"/>
                </a:rPr>
                <a:t>Your Family”</a:t>
              </a:r>
            </a:p>
          </p:txBody>
        </p:sp>
      </p:grpSp>
      <p:sp>
        <p:nvSpPr>
          <p:cNvPr id="15" name="TextBox 14"/>
          <p:cNvSpPr txBox="1"/>
          <p:nvPr userDrawn="1"/>
        </p:nvSpPr>
        <p:spPr>
          <a:xfrm>
            <a:off x="457200" y="457200"/>
            <a:ext cx="8229600" cy="5349240"/>
          </a:xfrm>
          <a:prstGeom prst="rect">
            <a:avLst/>
          </a:prstGeom>
          <a:solidFill>
            <a:schemeClr val="bg1">
              <a:alpha val="0"/>
            </a:schemeClr>
          </a:solidFill>
        </p:spPr>
        <p:txBody>
          <a:bodyPr wrap="square" lIns="457200" tIns="0" rIns="182880" bIns="0" rtlCol="0" anchor="t" anchorCtr="0">
            <a:noAutofit/>
          </a:bodyPr>
          <a:lstStyle/>
          <a:p>
            <a:pPr>
              <a:lnSpc>
                <a:spcPct val="83000"/>
              </a:lnSpc>
            </a:pPr>
            <a:r>
              <a:rPr lang="en-US" sz="3200" b="1" dirty="0" smtClean="0">
                <a:solidFill>
                  <a:schemeClr val="bg1"/>
                </a:solidFill>
                <a:latin typeface="+mn-lt"/>
              </a:rPr>
              <a:t>For more information, visit:</a:t>
            </a:r>
            <a:endParaRPr lang="en-US" sz="3200" b="1" dirty="0">
              <a:solidFill>
                <a:schemeClr val="bg1"/>
              </a:solidFill>
              <a:latin typeface="+mn-lt"/>
            </a:endParaRPr>
          </a:p>
          <a:p>
            <a:pPr>
              <a:lnSpc>
                <a:spcPct val="83000"/>
              </a:lnSpc>
            </a:pPr>
            <a:r>
              <a:rPr lang="en-US" sz="2000" dirty="0" smtClean="0">
                <a:solidFill>
                  <a:schemeClr val="bg1"/>
                </a:solidFill>
                <a:latin typeface="+mn-lt"/>
              </a:rPr>
              <a:t/>
            </a:r>
            <a:br>
              <a:rPr lang="en-US" sz="2000" dirty="0" smtClean="0">
                <a:solidFill>
                  <a:schemeClr val="bg1"/>
                </a:solidFill>
                <a:latin typeface="+mn-lt"/>
              </a:rPr>
            </a:br>
            <a:r>
              <a:rPr lang="en-US" sz="2000" u="none" dirty="0" smtClean="0">
                <a:solidFill>
                  <a:srgbClr val="FFFFFF"/>
                </a:solidFill>
                <a:latin typeface="+mn-lt"/>
              </a:rPr>
              <a:t>www.ml.com/health</a:t>
            </a:r>
          </a:p>
          <a:p>
            <a:pPr>
              <a:lnSpc>
                <a:spcPct val="83000"/>
              </a:lnSpc>
            </a:pPr>
            <a:r>
              <a:rPr lang="en-US" sz="2000" u="none" dirty="0" smtClean="0">
                <a:solidFill>
                  <a:srgbClr val="FFFFFF"/>
                </a:solidFill>
                <a:latin typeface="+mn-lt"/>
              </a:rPr>
              <a:t>www.alz.org</a:t>
            </a:r>
          </a:p>
          <a:p>
            <a:pPr>
              <a:lnSpc>
                <a:spcPct val="83000"/>
              </a:lnSpc>
            </a:pPr>
            <a:endParaRPr lang="en-US" sz="2000" dirty="0" smtClean="0">
              <a:solidFill>
                <a:schemeClr val="bg1"/>
              </a:solidFill>
              <a:latin typeface="+mn-lt"/>
            </a:endParaRPr>
          </a:p>
          <a:p>
            <a:pPr>
              <a:lnSpc>
                <a:spcPct val="83000"/>
              </a:lnSpc>
            </a:pPr>
            <a:r>
              <a:rPr lang="en-US" sz="2000" b="1" dirty="0" smtClean="0">
                <a:solidFill>
                  <a:schemeClr val="bg1"/>
                </a:solidFill>
                <a:latin typeface="+mn-lt"/>
              </a:rPr>
              <a:t>Other resources:</a:t>
            </a:r>
          </a:p>
          <a:p>
            <a:pPr>
              <a:lnSpc>
                <a:spcPct val="83000"/>
              </a:lnSpc>
            </a:pPr>
            <a:endParaRPr lang="en-US" sz="2000" b="1" dirty="0">
              <a:solidFill>
                <a:schemeClr val="bg1"/>
              </a:solidFill>
              <a:latin typeface="+mn-lt"/>
            </a:endParaRPr>
          </a:p>
        </p:txBody>
      </p:sp>
    </p:spTree>
    <p:extLst>
      <p:ext uri="{BB962C8B-B14F-4D97-AF65-F5344CB8AC3E}">
        <p14:creationId xmlns:p14="http://schemas.microsoft.com/office/powerpoint/2010/main" val="136459147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S_Blank">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385094616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noFill/>
          <a:ln w="5715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153667371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noFill/>
          <a:ln w="571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a:cs typeface="Calibri"/>
            </a:endParaRPr>
          </a:p>
        </p:txBody>
      </p: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29470220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noFill/>
          <a:ln w="571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5" name="Picture 4"/>
          <p:cNvPicPr>
            <a:picLocks noChangeAspect="1"/>
          </p:cNvPicPr>
          <p:nvPr userDrawn="1"/>
        </p:nvPicPr>
        <p:blipFill>
          <a:blip r:embed="rId2"/>
          <a:stretch>
            <a:fillRect/>
          </a:stretch>
        </p:blipFill>
        <p:spPr bwMode="auto">
          <a:xfrm>
            <a:off x="331246" y="6165850"/>
            <a:ext cx="1687673" cy="360614"/>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358005941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3" name="Oval 2"/>
          <p:cNvSpPr>
            <a:spLocks noChangeAspect="1"/>
          </p:cNvSpPr>
          <p:nvPr userDrawn="1"/>
        </p:nvSpPr>
        <p:spPr bwMode="auto">
          <a:xfrm>
            <a:off x="4000500" y="914400"/>
            <a:ext cx="1143000" cy="1143000"/>
          </a:xfrm>
          <a:prstGeom prst="ellipse">
            <a:avLst/>
          </a:prstGeom>
          <a:solidFill>
            <a:schemeClr val="accent2"/>
          </a:solidFill>
          <a:ln w="50800" cap="flat" cmpd="thickThin"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cxnSp>
        <p:nvCxnSpPr>
          <p:cNvPr id="8" name="Straight Connector 7"/>
          <p:cNvCxnSpPr/>
          <p:nvPr userDrawn="1"/>
        </p:nvCxnSpPr>
        <p:spPr>
          <a:xfrm>
            <a:off x="914400"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248656" y="1485900"/>
            <a:ext cx="2971800" cy="0"/>
          </a:xfrm>
          <a:prstGeom prst="line">
            <a:avLst/>
          </a:prstGeom>
          <a:ln w="12700" cmpd="sng">
            <a:prstDash val="dot"/>
          </a:ln>
        </p:spPr>
        <p:style>
          <a:lnRef idx="2">
            <a:schemeClr val="accent1"/>
          </a:lnRef>
          <a:fillRef idx="0">
            <a:schemeClr val="accent1"/>
          </a:fillRef>
          <a:effectRef idx="1">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10" name="Oval 9"/>
          <p:cNvSpPr>
            <a:spLocks noChangeAspect="1"/>
          </p:cNvSpPr>
          <p:nvPr userDrawn="1"/>
        </p:nvSpPr>
        <p:spPr bwMode="auto">
          <a:xfrm>
            <a:off x="4038600" y="952500"/>
            <a:ext cx="1066800" cy="1066800"/>
          </a:xfrm>
          <a:prstGeom prst="ellipse">
            <a:avLst/>
          </a:prstGeom>
          <a:noFill/>
          <a:ln w="6350" cap="flat" cmpd="sng" algn="ctr">
            <a:solidFill>
              <a:schemeClr val="accent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4" name="Slide Number Placeholder 3"/>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315218237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S_Blank">
    <p:spTree>
      <p:nvGrpSpPr>
        <p:cNvPr id="1" name=""/>
        <p:cNvGrpSpPr/>
        <p:nvPr/>
      </p:nvGrpSpPr>
      <p:grpSpPr>
        <a:xfrm>
          <a:off x="0" y="0"/>
          <a:ext cx="0" cy="0"/>
          <a:chOff x="0" y="0"/>
          <a:chExt cx="0" cy="0"/>
        </a:xfrm>
      </p:grpSpPr>
      <p:sp>
        <p:nvSpPr>
          <p:cNvPr id="2" name="Rectangle 1"/>
          <p:cNvSpPr/>
          <p:nvPr userDrawn="1"/>
        </p:nvSpPr>
        <p:spPr bwMode="auto">
          <a:xfrm>
            <a:off x="457200" y="457200"/>
            <a:ext cx="8229600" cy="534924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089" y="6149386"/>
            <a:ext cx="1692386" cy="36162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225065232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385110" y="262732"/>
            <a:ext cx="8426605" cy="219396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title style</a:t>
            </a:r>
          </a:p>
        </p:txBody>
      </p:sp>
      <p:sp>
        <p:nvSpPr>
          <p:cNvPr id="7171" name="Text Placeholder 12"/>
          <p:cNvSpPr>
            <a:spLocks noGrp="1"/>
          </p:cNvSpPr>
          <p:nvPr>
            <p:ph type="body" idx="1"/>
          </p:nvPr>
        </p:nvSpPr>
        <p:spPr bwMode="auto">
          <a:xfrm>
            <a:off x="383974" y="2392239"/>
            <a:ext cx="8427741" cy="360312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4"/>
            <a:endParaRPr lang="en-US" dirty="0" smtClean="0"/>
          </a:p>
        </p:txBody>
      </p:sp>
      <p:sp>
        <p:nvSpPr>
          <p:cNvPr id="2" name="Slide Number Placeholder 1"/>
          <p:cNvSpPr>
            <a:spLocks noGrp="1"/>
          </p:cNvSpPr>
          <p:nvPr>
            <p:ph type="sldNum" sz="quarter" idx="4"/>
          </p:nvPr>
        </p:nvSpPr>
        <p:spPr>
          <a:xfrm>
            <a:off x="6681491" y="6356351"/>
            <a:ext cx="2133600" cy="160112"/>
          </a:xfrm>
          <a:prstGeom prst="rect">
            <a:avLst/>
          </a:prstGeom>
        </p:spPr>
        <p:txBody>
          <a:bodyPr vert="horz" lIns="91440" tIns="45720" rIns="0" bIns="45720" rtlCol="0" anchor="ctr"/>
          <a:lstStyle>
            <a:lvl1pPr algn="r">
              <a:defRPr sz="900">
                <a:solidFill>
                  <a:srgbClr val="012169"/>
                </a:solidFill>
                <a:latin typeface="Calibri"/>
                <a:cs typeface="Calibri"/>
              </a:defRPr>
            </a:lvl1pPr>
          </a:lstStyle>
          <a:p>
            <a:fld id="{70BA5969-4A76-8D48-B21F-C44FD29C3974}" type="slidenum">
              <a:rPr lang="en-US" smtClean="0"/>
              <a:pPr/>
              <a:t>‹#›</a:t>
            </a:fld>
            <a:endParaRPr lang="en-US" dirty="0"/>
          </a:p>
        </p:txBody>
      </p:sp>
    </p:spTree>
    <p:extLst>
      <p:ext uri="{BB962C8B-B14F-4D97-AF65-F5344CB8AC3E}">
        <p14:creationId xmlns:p14="http://schemas.microsoft.com/office/powerpoint/2010/main" val="2573915486"/>
      </p:ext>
    </p:extLst>
  </p:cSld>
  <p:clrMap bg1="lt1" tx1="dk1" bg2="lt2" tx2="dk2" accent1="accent1" accent2="accent2" accent3="accent3" accent4="accent4" accent5="accent5" accent6="accent6" hlink="hlink" folHlink="folHlink"/>
  <p:sldLayoutIdLst>
    <p:sldLayoutId id="2147484097" r:id="rId1"/>
    <p:sldLayoutId id="2147484099" r:id="rId2"/>
    <p:sldLayoutId id="2147484114" r:id="rId3"/>
    <p:sldLayoutId id="2147484112" r:id="rId4"/>
    <p:sldLayoutId id="2147484116" r:id="rId5"/>
    <p:sldLayoutId id="2147484123" r:id="rId6"/>
    <p:sldLayoutId id="2147484117" r:id="rId7"/>
    <p:sldLayoutId id="2147484119" r:id="rId8"/>
    <p:sldLayoutId id="2147484122" r:id="rId9"/>
    <p:sldLayoutId id="2147484120" r:id="rId10"/>
    <p:sldLayoutId id="2147484121" r:id="rId11"/>
    <p:sldLayoutId id="214748411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1" r:id="rId38"/>
    <p:sldLayoutId id="2147484152" r:id="rId39"/>
  </p:sldLayoutIdLst>
  <p:transition/>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5500" kern="1200">
          <a:solidFill>
            <a:srgbClr val="012169"/>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p:titleStyle>
    <p:bodyStyle>
      <a:lvl1pPr marL="182880" indent="-182563" algn="l" rtl="0" eaLnBrk="1" fontAlgn="base" hangingPunct="1">
        <a:lnSpc>
          <a:spcPct val="114000"/>
        </a:lnSpc>
        <a:spcBef>
          <a:spcPct val="0"/>
        </a:spcBef>
        <a:spcAft>
          <a:spcPts val="600"/>
        </a:spcAft>
        <a:buFont typeface="Arial" pitchFamily="34" charset="0"/>
        <a:buChar char="•"/>
        <a:defRPr sz="2000" kern="1200">
          <a:solidFill>
            <a:srgbClr val="A39382"/>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sz="2000" kern="1200">
          <a:solidFill>
            <a:srgbClr val="A39382"/>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sz="2000" kern="1200">
          <a:solidFill>
            <a:srgbClr val="A39382"/>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sz="2000" kern="1200">
          <a:solidFill>
            <a:srgbClr val="A39382"/>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sz="2000" kern="1200">
          <a:solidFill>
            <a:srgbClr val="A39382"/>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November 29, 2017</a:t>
            </a:r>
            <a:endParaRPr lang="en-US" dirty="0"/>
          </a:p>
        </p:txBody>
      </p:sp>
    </p:spTree>
    <p:extLst>
      <p:ext uri="{BB962C8B-B14F-4D97-AF65-F5344CB8AC3E}">
        <p14:creationId xmlns:p14="http://schemas.microsoft.com/office/powerpoint/2010/main" val="1252030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10</a:t>
            </a:fld>
            <a:endParaRPr lang="en-US" dirty="0"/>
          </a:p>
        </p:txBody>
      </p:sp>
    </p:spTree>
    <p:extLst>
      <p:ext uri="{BB962C8B-B14F-4D97-AF65-F5344CB8AC3E}">
        <p14:creationId xmlns:p14="http://schemas.microsoft.com/office/powerpoint/2010/main" val="1676053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11</a:t>
            </a:fld>
            <a:endParaRPr lang="en-US" dirty="0"/>
          </a:p>
        </p:txBody>
      </p:sp>
    </p:spTree>
    <p:extLst>
      <p:ext uri="{BB962C8B-B14F-4D97-AF65-F5344CB8AC3E}">
        <p14:creationId xmlns:p14="http://schemas.microsoft.com/office/powerpoint/2010/main" val="12248424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12</a:t>
            </a:fld>
            <a:endParaRPr lang="en-US" dirty="0"/>
          </a:p>
        </p:txBody>
      </p:sp>
    </p:spTree>
    <p:extLst>
      <p:ext uri="{BB962C8B-B14F-4D97-AF65-F5344CB8AC3E}">
        <p14:creationId xmlns:p14="http://schemas.microsoft.com/office/powerpoint/2010/main" val="42714551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13</a:t>
            </a:fld>
            <a:endParaRPr lang="en-US" dirty="0"/>
          </a:p>
        </p:txBody>
      </p:sp>
    </p:spTree>
    <p:extLst>
      <p:ext uri="{BB962C8B-B14F-4D97-AF65-F5344CB8AC3E}">
        <p14:creationId xmlns:p14="http://schemas.microsoft.com/office/powerpoint/2010/main" val="22892374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14</a:t>
            </a:fld>
            <a:endParaRPr lang="en-US" dirty="0"/>
          </a:p>
        </p:txBody>
      </p:sp>
    </p:spTree>
    <p:extLst>
      <p:ext uri="{BB962C8B-B14F-4D97-AF65-F5344CB8AC3E}">
        <p14:creationId xmlns:p14="http://schemas.microsoft.com/office/powerpoint/2010/main" val="41462267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15</a:t>
            </a:fld>
            <a:endParaRPr lang="en-US" dirty="0"/>
          </a:p>
        </p:txBody>
      </p:sp>
    </p:spTree>
    <p:extLst>
      <p:ext uri="{BB962C8B-B14F-4D97-AF65-F5344CB8AC3E}">
        <p14:creationId xmlns:p14="http://schemas.microsoft.com/office/powerpoint/2010/main" val="40115364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16</a:t>
            </a:fld>
            <a:endParaRPr lang="en-US" dirty="0"/>
          </a:p>
        </p:txBody>
      </p:sp>
      <p:pic>
        <p:nvPicPr>
          <p:cNvPr id="4" name="Picture 3"/>
          <p:cNvPicPr>
            <a:picLocks noChangeAspect="1"/>
          </p:cNvPicPr>
          <p:nvPr/>
        </p:nvPicPr>
        <p:blipFill>
          <a:blip r:embed="rId3"/>
          <a:stretch>
            <a:fillRect/>
          </a:stretch>
        </p:blipFill>
        <p:spPr>
          <a:xfrm>
            <a:off x="3853815" y="792776"/>
            <a:ext cx="1388745" cy="1377980"/>
          </a:xfrm>
          <a:prstGeom prst="rect">
            <a:avLst/>
          </a:prstGeom>
        </p:spPr>
      </p:pic>
    </p:spTree>
    <p:extLst>
      <p:ext uri="{BB962C8B-B14F-4D97-AF65-F5344CB8AC3E}">
        <p14:creationId xmlns:p14="http://schemas.microsoft.com/office/powerpoint/2010/main" val="17127869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17</a:t>
            </a:fld>
            <a:endParaRPr lang="en-US" dirty="0"/>
          </a:p>
        </p:txBody>
      </p:sp>
    </p:spTree>
    <p:extLst>
      <p:ext uri="{BB962C8B-B14F-4D97-AF65-F5344CB8AC3E}">
        <p14:creationId xmlns:p14="http://schemas.microsoft.com/office/powerpoint/2010/main" val="19108486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18</a:t>
            </a:fld>
            <a:endParaRPr lang="en-US" dirty="0"/>
          </a:p>
        </p:txBody>
      </p:sp>
    </p:spTree>
    <p:extLst>
      <p:ext uri="{BB962C8B-B14F-4D97-AF65-F5344CB8AC3E}">
        <p14:creationId xmlns:p14="http://schemas.microsoft.com/office/powerpoint/2010/main" val="29616309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19</a:t>
            </a:fld>
            <a:endParaRPr lang="en-US" dirty="0"/>
          </a:p>
        </p:txBody>
      </p:sp>
    </p:spTree>
    <p:extLst>
      <p:ext uri="{BB962C8B-B14F-4D97-AF65-F5344CB8AC3E}">
        <p14:creationId xmlns:p14="http://schemas.microsoft.com/office/powerpoint/2010/main" val="9642239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4991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31901468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21</a:t>
            </a:fld>
            <a:endParaRPr lang="en-US" dirty="0"/>
          </a:p>
        </p:txBody>
      </p:sp>
    </p:spTree>
    <p:extLst>
      <p:ext uri="{BB962C8B-B14F-4D97-AF65-F5344CB8AC3E}">
        <p14:creationId xmlns:p14="http://schemas.microsoft.com/office/powerpoint/2010/main" val="33188353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22</a:t>
            </a:fld>
            <a:endParaRPr lang="en-US" dirty="0"/>
          </a:p>
        </p:txBody>
      </p:sp>
    </p:spTree>
    <p:extLst>
      <p:ext uri="{BB962C8B-B14F-4D97-AF65-F5344CB8AC3E}">
        <p14:creationId xmlns:p14="http://schemas.microsoft.com/office/powerpoint/2010/main" val="21391659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23</a:t>
            </a:fld>
            <a:endParaRPr lang="en-US" dirty="0"/>
          </a:p>
        </p:txBody>
      </p:sp>
    </p:spTree>
    <p:extLst>
      <p:ext uri="{BB962C8B-B14F-4D97-AF65-F5344CB8AC3E}">
        <p14:creationId xmlns:p14="http://schemas.microsoft.com/office/powerpoint/2010/main" val="42462188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24</a:t>
            </a:fld>
            <a:endParaRPr lang="en-US" dirty="0"/>
          </a:p>
        </p:txBody>
      </p:sp>
    </p:spTree>
    <p:extLst>
      <p:ext uri="{BB962C8B-B14F-4D97-AF65-F5344CB8AC3E}">
        <p14:creationId xmlns:p14="http://schemas.microsoft.com/office/powerpoint/2010/main" val="30462317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25</a:t>
            </a:fld>
            <a:endParaRPr lang="en-US" dirty="0"/>
          </a:p>
        </p:txBody>
      </p:sp>
    </p:spTree>
    <p:extLst>
      <p:ext uri="{BB962C8B-B14F-4D97-AF65-F5344CB8AC3E}">
        <p14:creationId xmlns:p14="http://schemas.microsoft.com/office/powerpoint/2010/main" val="3805049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314" y="3772671"/>
            <a:ext cx="8229600" cy="1380846"/>
          </a:xfrm>
          <a:prstGeom prst="rect">
            <a:avLst/>
          </a:prstGeom>
          <a:solidFill>
            <a:schemeClr val="bg1">
              <a:alpha val="0"/>
            </a:schemeClr>
          </a:solidFill>
        </p:spPr>
        <p:txBody>
          <a:bodyPr wrap="square" lIns="457200" tIns="0" rIns="182880" bIns="0" rtlCol="0" anchor="t" anchorCtr="0">
            <a:noAutofit/>
          </a:bodyPr>
          <a:lstStyle/>
          <a:p>
            <a:pPr>
              <a:lnSpc>
                <a:spcPct val="83000"/>
              </a:lnSpc>
            </a:pPr>
            <a:r>
              <a:rPr lang="en-US" sz="2000" dirty="0" smtClean="0">
                <a:solidFill>
                  <a:schemeClr val="bg1"/>
                </a:solidFill>
                <a:latin typeface="+mn-lt"/>
              </a:rPr>
              <a:t>John Bennett</a:t>
            </a:r>
          </a:p>
          <a:p>
            <a:pPr>
              <a:lnSpc>
                <a:spcPct val="83000"/>
              </a:lnSpc>
            </a:pPr>
            <a:r>
              <a:rPr lang="en-US" sz="2000" dirty="0" smtClean="0">
                <a:solidFill>
                  <a:schemeClr val="bg1"/>
                </a:solidFill>
                <a:latin typeface="+mn-lt"/>
              </a:rPr>
              <a:t>jbennett7@ml.com</a:t>
            </a:r>
          </a:p>
          <a:p>
            <a:pPr>
              <a:lnSpc>
                <a:spcPct val="83000"/>
              </a:lnSpc>
            </a:pPr>
            <a:r>
              <a:rPr lang="en-US" sz="2000" dirty="0" smtClean="0">
                <a:solidFill>
                  <a:schemeClr val="bg1"/>
                </a:solidFill>
                <a:latin typeface="+mn-lt"/>
              </a:rPr>
              <a:t>703-779-5377</a:t>
            </a:r>
          </a:p>
        </p:txBody>
      </p:sp>
    </p:spTree>
    <p:extLst>
      <p:ext uri="{BB962C8B-B14F-4D97-AF65-F5344CB8AC3E}">
        <p14:creationId xmlns:p14="http://schemas.microsoft.com/office/powerpoint/2010/main" val="2910182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34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3</a:t>
            </a:fld>
            <a:endParaRPr lang="en-US" dirty="0"/>
          </a:p>
        </p:txBody>
      </p:sp>
    </p:spTree>
    <p:extLst>
      <p:ext uri="{BB962C8B-B14F-4D97-AF65-F5344CB8AC3E}">
        <p14:creationId xmlns:p14="http://schemas.microsoft.com/office/powerpoint/2010/main" val="7740851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4</a:t>
            </a:fld>
            <a:endParaRPr lang="en-US" dirty="0"/>
          </a:p>
        </p:txBody>
      </p:sp>
    </p:spTree>
    <p:extLst>
      <p:ext uri="{BB962C8B-B14F-4D97-AF65-F5344CB8AC3E}">
        <p14:creationId xmlns:p14="http://schemas.microsoft.com/office/powerpoint/2010/main" val="8053446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5</a:t>
            </a:fld>
            <a:endParaRPr lang="en-US" dirty="0"/>
          </a:p>
        </p:txBody>
      </p:sp>
    </p:spTree>
    <p:extLst>
      <p:ext uri="{BB962C8B-B14F-4D97-AF65-F5344CB8AC3E}">
        <p14:creationId xmlns:p14="http://schemas.microsoft.com/office/powerpoint/2010/main" val="3407155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6</a:t>
            </a:fld>
            <a:endParaRPr lang="en-US" dirty="0"/>
          </a:p>
        </p:txBody>
      </p:sp>
    </p:spTree>
    <p:extLst>
      <p:ext uri="{BB962C8B-B14F-4D97-AF65-F5344CB8AC3E}">
        <p14:creationId xmlns:p14="http://schemas.microsoft.com/office/powerpoint/2010/main" val="11326376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7</a:t>
            </a:fld>
            <a:endParaRPr lang="en-US" dirty="0"/>
          </a:p>
        </p:txBody>
      </p:sp>
    </p:spTree>
    <p:extLst>
      <p:ext uri="{BB962C8B-B14F-4D97-AF65-F5344CB8AC3E}">
        <p14:creationId xmlns:p14="http://schemas.microsoft.com/office/powerpoint/2010/main" val="36975894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8</a:t>
            </a:fld>
            <a:endParaRPr lang="en-US" dirty="0"/>
          </a:p>
        </p:txBody>
      </p:sp>
    </p:spTree>
    <p:extLst>
      <p:ext uri="{BB962C8B-B14F-4D97-AF65-F5344CB8AC3E}">
        <p14:creationId xmlns:p14="http://schemas.microsoft.com/office/powerpoint/2010/main" val="461964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BA5969-4A76-8D48-B21F-C44FD29C3974}" type="slidenum">
              <a:rPr lang="en-US" smtClean="0"/>
              <a:pPr/>
              <a:t>9</a:t>
            </a:fld>
            <a:endParaRPr lang="en-US" dirty="0"/>
          </a:p>
        </p:txBody>
      </p:sp>
    </p:spTree>
    <p:extLst>
      <p:ext uri="{BB962C8B-B14F-4D97-AF65-F5344CB8AC3E}">
        <p14:creationId xmlns:p14="http://schemas.microsoft.com/office/powerpoint/2010/main" val="1401403024"/>
      </p:ext>
    </p:extLst>
  </p:cSld>
  <p:clrMapOvr>
    <a:masterClrMapping/>
  </p:clrMapOvr>
  <p:transition/>
</p:sld>
</file>

<file path=ppt/theme/theme1.xml><?xml version="1.0" encoding="utf-8"?>
<a:theme xmlns:a="http://schemas.openxmlformats.org/drawingml/2006/main" name="Health Seminar">
  <a:themeElements>
    <a:clrScheme name="MLWM New">
      <a:dk1>
        <a:srgbClr val="000000"/>
      </a:dk1>
      <a:lt1>
        <a:srgbClr val="FFFFFF"/>
      </a:lt1>
      <a:dk2>
        <a:srgbClr val="0052C2"/>
      </a:dk2>
      <a:lt2>
        <a:srgbClr val="EBE7DD"/>
      </a:lt2>
      <a:accent1>
        <a:srgbClr val="012169"/>
      </a:accent1>
      <a:accent2>
        <a:srgbClr val="F9F8F5"/>
      </a:accent2>
      <a:accent3>
        <a:srgbClr val="EBE7DD"/>
      </a:accent3>
      <a:accent4>
        <a:srgbClr val="D1C9C0"/>
      </a:accent4>
      <a:accent5>
        <a:srgbClr val="A39382"/>
      </a:accent5>
      <a:accent6>
        <a:srgbClr val="857363"/>
      </a:accent6>
      <a:hlink>
        <a:srgbClr val="000000"/>
      </a:hlink>
      <a:folHlink>
        <a:srgbClr val="012169"/>
      </a:folHlink>
    </a:clrScheme>
    <a:fontScheme name="2013 Fonts Calibri Family Thought Leadership">
      <a:majorFont>
        <a:latin typeface="Calibri"/>
        <a:ea typeface=""/>
        <a:cs typeface=""/>
      </a:majorFont>
      <a:minorFont>
        <a:latin typeface="Calibri"/>
        <a:ea typeface=""/>
        <a:cs typeface=""/>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LWM New">
    <a:dk1>
      <a:srgbClr val="000000"/>
    </a:dk1>
    <a:lt1>
      <a:srgbClr val="FFFFFF"/>
    </a:lt1>
    <a:dk2>
      <a:srgbClr val="0052C2"/>
    </a:dk2>
    <a:lt2>
      <a:srgbClr val="EBE7DD"/>
    </a:lt2>
    <a:accent1>
      <a:srgbClr val="012169"/>
    </a:accent1>
    <a:accent2>
      <a:srgbClr val="F9F8F5"/>
    </a:accent2>
    <a:accent3>
      <a:srgbClr val="EBE7DD"/>
    </a:accent3>
    <a:accent4>
      <a:srgbClr val="D1C9C0"/>
    </a:accent4>
    <a:accent5>
      <a:srgbClr val="A39382"/>
    </a:accent5>
    <a:accent6>
      <a:srgbClr val="857363"/>
    </a:accent6>
    <a:hlink>
      <a:srgbClr val="000000"/>
    </a:hlink>
    <a:folHlink>
      <a:srgbClr val="012169"/>
    </a:folHlink>
  </a:clrScheme>
  <a:fontScheme name="2013 Fonts Calibri Family Thought Leadership">
    <a:majorFont>
      <a:latin typeface="Calibri"/>
      <a:ea typeface=""/>
      <a:cs typeface=""/>
    </a:majorFont>
    <a:minorFont>
      <a:latin typeface="Calibri"/>
      <a:ea typeface=""/>
      <a:cs typeface=""/>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LWM New">
    <a:dk1>
      <a:srgbClr val="000000"/>
    </a:dk1>
    <a:lt1>
      <a:srgbClr val="FFFFFF"/>
    </a:lt1>
    <a:dk2>
      <a:srgbClr val="0052C2"/>
    </a:dk2>
    <a:lt2>
      <a:srgbClr val="EBE7DD"/>
    </a:lt2>
    <a:accent1>
      <a:srgbClr val="012169"/>
    </a:accent1>
    <a:accent2>
      <a:srgbClr val="F9F8F5"/>
    </a:accent2>
    <a:accent3>
      <a:srgbClr val="EBE7DD"/>
    </a:accent3>
    <a:accent4>
      <a:srgbClr val="D1C9C0"/>
    </a:accent4>
    <a:accent5>
      <a:srgbClr val="A39382"/>
    </a:accent5>
    <a:accent6>
      <a:srgbClr val="857363"/>
    </a:accent6>
    <a:hlink>
      <a:srgbClr val="000000"/>
    </a:hlink>
    <a:folHlink>
      <a:srgbClr val="012169"/>
    </a:folHlink>
  </a:clrScheme>
  <a:fontScheme name="2013 Fonts Calibri Family Thought Leadership">
    <a:majorFont>
      <a:latin typeface="Calibri"/>
      <a:ea typeface=""/>
      <a:cs typeface=""/>
    </a:majorFont>
    <a:minorFont>
      <a:latin typeface="Calibri"/>
      <a:ea typeface=""/>
      <a:cs typeface=""/>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LWM New">
    <a:dk1>
      <a:srgbClr val="000000"/>
    </a:dk1>
    <a:lt1>
      <a:srgbClr val="FFFFFF"/>
    </a:lt1>
    <a:dk2>
      <a:srgbClr val="0052C2"/>
    </a:dk2>
    <a:lt2>
      <a:srgbClr val="EBE7DD"/>
    </a:lt2>
    <a:accent1>
      <a:srgbClr val="012169"/>
    </a:accent1>
    <a:accent2>
      <a:srgbClr val="F9F8F5"/>
    </a:accent2>
    <a:accent3>
      <a:srgbClr val="EBE7DD"/>
    </a:accent3>
    <a:accent4>
      <a:srgbClr val="D1C9C0"/>
    </a:accent4>
    <a:accent5>
      <a:srgbClr val="A39382"/>
    </a:accent5>
    <a:accent6>
      <a:srgbClr val="857363"/>
    </a:accent6>
    <a:hlink>
      <a:srgbClr val="000000"/>
    </a:hlink>
    <a:folHlink>
      <a:srgbClr val="012169"/>
    </a:folHlink>
  </a:clrScheme>
  <a:fontScheme name="2013 Fonts Calibri Family Thought Leadership">
    <a:majorFont>
      <a:latin typeface="Calibri"/>
      <a:ea typeface=""/>
      <a:cs typeface=""/>
    </a:majorFont>
    <a:minorFont>
      <a:latin typeface="Calibri"/>
      <a:ea typeface=""/>
      <a:cs typeface=""/>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ortUpdateTextForNewsAndAlertsList xmlns="6d48ba6c-7636-493c-9511-d17f380baa4a" xsi:nil="true"/>
    <oe3b62f321e2405080645a7e55c73101 xmlns="6d48ba6c-7636-493c-9511-d17f380baa4a">
      <Terms xmlns="http://schemas.microsoft.com/office/infopath/2007/PartnerControls">
        <TermInfo xmlns="http://schemas.microsoft.com/office/infopath/2007/PartnerControls">
          <TermName xmlns="http://schemas.microsoft.com/office/infopath/2007/PartnerControls">All - Not Segment Specific</TermName>
          <TermId xmlns="http://schemas.microsoft.com/office/infopath/2007/PartnerControls">da3ab5a4-ddff-4b74-b611-748a3364e83f</TermId>
        </TermInfo>
      </Terms>
    </oe3b62f321e2405080645a7e55c73101>
    <GWMBulk xmlns="6d48ba6c-7636-493c-9511-d17f380baa4a" xsi:nil="true"/>
    <MaterialType xmlns="6d48ba6c-7636-493c-9511-d17f380baa4a" xsi:nil="true"/>
    <AssetDescription xmlns="6d48ba6c-7636-493c-9511-d17f380baa4a">presentation</AssetDescription>
    <RequireMarketingReviewCenterReview xmlns="6d48ba6c-7636-493c-9511-d17f380baa4a">true</RequireMarketingReviewCenterReview>
    <GWMDescription xmlns="6d48ba6c-7636-493c-9511-d17f380baa4a">The seminar, “Preparing Together: Financial Matters and Matters of the Mind,” addresses the topics of cognitive decline, Alzheimer's and caregiving.</GWMDescription>
    <GWMAudience xmlns="6d48ba6c-7636-493c-9511-d17f380baa4a">
      <Value>Clients</Value>
    </GWMAudience>
    <Bulk xmlns="6d48ba6c-7636-493c-9511-d17f380baa4a">true</Bulk>
    <FulfillmentProvider xmlns="6d48ba6c-7636-493c-9511-d17f380baa4a">Bowne</FulfillmentProvider>
    <Size xmlns="6d48ba6c-7636-493c-9511-d17f380baa4a" xsi:nil="true"/>
    <PublishingStartDate xmlns="http://schemas.microsoft.com/sharepoint/v3">2017-08-11T16:28:05+00:00</PublishingStartDate>
    <PushContentLocation xmlns="6d48ba6c-7636-493c-9511-d17f380baa4a">1179;1181;1124;1176;1156;1175;1157;1177;1158;1178;1159;1300;1120;</PushContentLocation>
    <c73e2f854625407ba1309d2d913b1c58 xmlns="6d48ba6c-7636-493c-9511-d17f380baa4a">
      <Terms xmlns="http://schemas.microsoft.com/office/infopath/2007/PartnerControls">
        <TermInfo xmlns="http://schemas.microsoft.com/office/infopath/2007/PartnerControls">
          <TermName xmlns="http://schemas.microsoft.com/office/infopath/2007/PartnerControls">Industry Professionals</TermName>
          <TermId xmlns="http://schemas.microsoft.com/office/infopath/2007/PartnerControls">93c9a444-5d23-4ed9-b7e2-5dda0d768b9e</TermId>
        </TermInfo>
      </Terms>
    </c73e2f854625407ba1309d2d913b1c58>
    <MRCComplianceOrLegalReviewersDetails xmlns="6d48ba6c-7636-493c-9511-d17f380baa4a">NBKG9PQ|Karen O'kane;</MRCComplianceOrLegalReviewersDetails>
    <HowToOrder xmlns="6d48ba6c-7636-493c-9511-d17f380baa4a" xsi:nil="true"/>
    <ComplianceLegalReviewerName xmlns="6d48ba6c-7636-493c-9511-d17f380baa4a">
      <UserInfo>
        <DisplayName>O'Kane, Karen</DisplayName>
        <AccountId>80225</AccountId>
        <AccountType/>
      </UserInfo>
    </ComplianceLegalReviewerName>
    <lcf079fd2205474aacb98bbe353a9ad6 xmlns="6d48ba6c-7636-493c-9511-d17f380baa4a">
      <Terms xmlns="http://schemas.microsoft.com/office/infopath/2007/PartnerControls">
        <TermInfo xmlns="http://schemas.microsoft.com/office/infopath/2007/PartnerControls">
          <TermName xmlns="http://schemas.microsoft.com/office/infopath/2007/PartnerControls">alzheimers</TermName>
          <TermId xmlns="http://schemas.microsoft.com/office/infopath/2007/PartnerControls">d48040c7-8e1e-4e2f-b63c-946bef7f23cc</TermId>
        </TermInfo>
        <TermInfo xmlns="http://schemas.microsoft.com/office/infopath/2007/PartnerControls">
          <TermName xmlns="http://schemas.microsoft.com/office/infopath/2007/PartnerControls">Aging</TermName>
          <TermId xmlns="http://schemas.microsoft.com/office/infopath/2007/PartnerControls">bb0757d2-4068-40ad-b41d-610d7dbc123f</TermId>
        </TermInfo>
        <TermInfo xmlns="http://schemas.microsoft.com/office/infopath/2007/PartnerControls">
          <TermName xmlns="http://schemas.microsoft.com/office/infopath/2007/PartnerControls">alzheimer's</TermName>
          <TermId xmlns="http://schemas.microsoft.com/office/infopath/2007/PartnerControls">dcba6feb-9097-4407-b6c0-bdfe4ba2981e</TermId>
        </TermInfo>
        <TermInfo xmlns="http://schemas.microsoft.com/office/infopath/2007/PartnerControls">
          <TermName xmlns="http://schemas.microsoft.com/office/infopath/2007/PartnerControls">cognitive</TermName>
          <TermId xmlns="http://schemas.microsoft.com/office/infopath/2007/PartnerControls">5eb9c594-5f65-4262-b1fb-4c5f17f53c6f</TermId>
        </TermInfo>
        <TermInfo xmlns="http://schemas.microsoft.com/office/infopath/2007/PartnerControls">
          <TermName xmlns="http://schemas.microsoft.com/office/infopath/2007/PartnerControls">decline</TermName>
          <TermId xmlns="http://schemas.microsoft.com/office/infopath/2007/PartnerControls">92fc433b-0f08-49cb-9578-9f2d2d41f3ed</TermId>
        </TermInfo>
        <TermInfo xmlns="http://schemas.microsoft.com/office/infopath/2007/PartnerControls">
          <TermName xmlns="http://schemas.microsoft.com/office/infopath/2007/PartnerControls">cognitive decline</TermName>
          <TermId xmlns="http://schemas.microsoft.com/office/infopath/2007/PartnerControls">308e3fb9-ba0c-4ad5-b953-8ec3bf87f929</TermId>
        </TermInfo>
        <TermInfo xmlns="http://schemas.microsoft.com/office/infopath/2007/PartnerControls">
          <TermName xmlns="http://schemas.microsoft.com/office/infopath/2007/PartnerControls">health</TermName>
          <TermId xmlns="http://schemas.microsoft.com/office/infopath/2007/PartnerControls">514016c2-7373-47c1-96d5-142adf64e322</TermId>
        </TermInfo>
        <TermInfo xmlns="http://schemas.microsoft.com/office/infopath/2007/PartnerControls">
          <TermName xmlns="http://schemas.microsoft.com/office/infopath/2007/PartnerControls">family</TermName>
          <TermId xmlns="http://schemas.microsoft.com/office/infopath/2007/PartnerControls">e0e810cd-b9ed-4223-85b0-2934415cdfb9</TermId>
        </TermInfo>
        <TermInfo xmlns="http://schemas.microsoft.com/office/infopath/2007/PartnerControls">
          <TermName xmlns="http://schemas.microsoft.com/office/infopath/2007/PartnerControls">seminar</TermName>
          <TermId xmlns="http://schemas.microsoft.com/office/infopath/2007/PartnerControls">0616e435-a26a-4082-a046-c3bf77d3bf81</TermId>
        </TermInfo>
        <TermInfo xmlns="http://schemas.microsoft.com/office/infopath/2007/PartnerControls">
          <TermName xmlns="http://schemas.microsoft.com/office/infopath/2007/PartnerControls">matters</TermName>
          <TermId xmlns="http://schemas.microsoft.com/office/infopath/2007/PartnerControls">dd97bf85-ac7e-4431-84a0-23b9e0d90447</TermId>
        </TermInfo>
        <TermInfo xmlns="http://schemas.microsoft.com/office/infopath/2007/PartnerControls">
          <TermName xmlns="http://schemas.microsoft.com/office/infopath/2007/PartnerControls">Financial</TermName>
          <TermId xmlns="http://schemas.microsoft.com/office/infopath/2007/PartnerControls">df8256ce-7624-4c58-b1a0-b9cd9618b7c2</TermId>
        </TermInfo>
        <TermInfo xmlns="http://schemas.microsoft.com/office/infopath/2007/PartnerControls">
          <TermName xmlns="http://schemas.microsoft.com/office/infopath/2007/PartnerControls">mind</TermName>
          <TermId xmlns="http://schemas.microsoft.com/office/infopath/2007/PartnerControls">3a0a28df-1e4f-4289-9625-15a9bd75aa01</TermId>
        </TermInfo>
        <TermInfo xmlns="http://schemas.microsoft.com/office/infopath/2007/PartnerControls">
          <TermName xmlns="http://schemas.microsoft.com/office/infopath/2007/PartnerControls">caregiving</TermName>
          <TermId xmlns="http://schemas.microsoft.com/office/infopath/2007/PartnerControls">682d862d-19e4-4944-8a05-2c4733e72dec</TermId>
        </TermInfo>
        <TermInfo xmlns="http://schemas.microsoft.com/office/infopath/2007/PartnerControls">
          <TermName xmlns="http://schemas.microsoft.com/office/infopath/2007/PartnerControls">longevity</TermName>
          <TermId xmlns="http://schemas.microsoft.com/office/infopath/2007/PartnerControls">9ff8ceb6-f888-47bd-99e1-0a3ec2bb0b79</TermId>
        </TermInfo>
        <TermInfo xmlns="http://schemas.microsoft.com/office/infopath/2007/PartnerControls">
          <TermName xmlns="http://schemas.microsoft.com/office/infopath/2007/PartnerControls">retirement</TermName>
          <TermId xmlns="http://schemas.microsoft.com/office/infopath/2007/PartnerControls">fb04d5d4-805e-4b4c-9c3a-96363856f39c</TermId>
        </TermInfo>
        <TermInfo xmlns="http://schemas.microsoft.com/office/infopath/2007/PartnerControls">
          <TermName xmlns="http://schemas.microsoft.com/office/infopath/2007/PartnerControls">care giver</TermName>
          <TermId xmlns="http://schemas.microsoft.com/office/infopath/2007/PartnerControls">afc590ad-95af-4b4d-921d-344c35b606bd</TermId>
        </TermInfo>
        <TermInfo xmlns="http://schemas.microsoft.com/office/infopath/2007/PartnerControls">
          <TermName xmlns="http://schemas.microsoft.com/office/infopath/2007/PartnerControls">healthcare</TermName>
          <TermId xmlns="http://schemas.microsoft.com/office/infopath/2007/PartnerControls">88370903-c30b-4546-8c6b-13493c35e3fe</TermId>
        </TermInfo>
        <TermInfo xmlns="http://schemas.microsoft.com/office/infopath/2007/PartnerControls">
          <TermName xmlns="http://schemas.microsoft.com/office/infopath/2007/PartnerControls">contact authorization</TermName>
          <TermId xmlns="http://schemas.microsoft.com/office/infopath/2007/PartnerControls">af660f89-8e23-42eb-9a95-f34fb6d3c662</TermId>
        </TermInfo>
      </Terms>
    </lcf079fd2205474aacb98bbe353a9ad6>
    <ExpirationDate xmlns="6d48ba6c-7636-493c-9511-d17f380baa4a">2018-06-26T20:17:34+00:00</ExpirationDate>
    <ImageForNewsAndAlerts xmlns="6d48ba6c-7636-493c-9511-d17f380baa4a">&lt;img alt="" src="/PublishingImages/Life%20Priority/Preparing%20Together%20Image.jpg" style="BORDER&amp;#58;0px solid;" /&gt;</ImageForNewsAndAlerts>
    <UpdateTeaserForNewsAndAlertCarousel xmlns="6d48ba6c-7636-493c-9511-d17f380baa4a" xsi:nil="true"/>
    <CalcAssetDesc xmlns="6d48ba6c-7636-493c-9511-d17f380baa4a">presentation</CalcAssetDesc>
    <PushToMLOne xmlns="6d48ba6c-7636-493c-9511-d17f380baa4a">false</PushToMLOne>
    <CustomErrorMessage xmlns="6d48ba6c-7636-493c-9511-d17f380baa4a" xsi:nil="true"/>
    <IndividuallyOrderable xmlns="6d48ba6c-7636-493c-9511-d17f380baa4a">true</IndividuallyOrderable>
    <LowStockQuantityLevel xmlns="6d48ba6c-7636-493c-9511-d17f380baa4a" xsi:nil="true"/>
    <GWMAlternateURLForNewsAndAlerts xmlns="6d48ba6c-7636-493c-9511-d17f380baa4a" xsi:nil="true"/>
    <AdditionalRestrictions xmlns="6d48ba6c-7636-493c-9511-d17f380baa4a" xsi:nil="true"/>
    <ContentOwnerName xmlns="6d48ba6c-7636-493c-9511-d17f380baa4a">
      <UserInfo>
        <DisplayName>Hong, Alvina</DisplayName>
        <AccountId>91914</AccountId>
        <AccountType/>
      </UserInfo>
    </ContentOwnerName>
    <b2cf881e64c84a2f9d83e6fe5cb98f7f xmlns="6d48ba6c-7636-493c-9511-d17f380baa4a">
      <Terms xmlns="http://schemas.microsoft.com/office/infopath/2007/PartnerControls"/>
    </b2cf881e64c84a2f9d83e6fe5cb98f7f>
    <PublishDate xmlns="6d48ba6c-7636-493c-9511-d17f380baa4a">2017-07-31T04:00:00+00:00</PublishDate>
    <IssueDate xmlns="6d48ba6c-7636-493c-9511-d17f380baa4a">2017-06-26T20:16:43+00:00</IssueDate>
    <AlternateURLForNewsAndAlerts xmlns="6d48ba6c-7636-493c-9511-d17f380baa4a" xsi:nil="true"/>
    <MaxQuantityPerOrder xmlns="6d48ba6c-7636-493c-9511-d17f380baa4a" xsi:nil="true"/>
    <MarketingReviewCenterApprovalCertificateID xmlns="6d48ba6c-7636-493c-9511-d17f380baa4a">ARPGYJ9N/NFJD1Y</MarketingReviewCenterApprovalCertificateID>
    <PackageSize xmlns="6d48ba6c-7636-493c-9511-d17f380baa4a">25</PackageSize>
    <RoutingRuleDescription xmlns="http://schemas.microsoft.com/sharepoint/v3" xsi:nil="true"/>
    <dbdfd46a22db4d3da3340b342df1bbfb xmlns="6d48ba6c-7636-493c-9511-d17f380baa4a">
      <Terms xmlns="http://schemas.microsoft.com/office/infopath/2007/PartnerControls"/>
    </dbdfd46a22db4d3da3340b342df1bbfb>
    <PushContent xmlns="6d48ba6c-7636-493c-9511-d17f380baa4a">Yes</PushContent>
    <UpdateDuration xmlns="6d48ba6c-7636-493c-9511-d17f380baa4a">10-Sep-2017;30</UpdateDuration>
    <GWMCustomErrorMessage xmlns="6d48ba6c-7636-493c-9511-d17f380baa4a" xsi:nil="true"/>
    <Imported xmlns="6d48ba6c-7636-493c-9511-d17f380baa4a" xsi:nil="true"/>
    <CustomizableForPOD xmlns="6d48ba6c-7636-493c-9511-d17f380baa4a" xsi:nil="true"/>
    <CampaignName xmlns="6d48ba6c-7636-493c-9511-d17f380baa4a" xsi:nil="true"/>
    <FulfillmentLocation xmlns="6d48ba6c-7636-493c-9511-d17f380baa4a">Bowne</FulfillmentLocation>
    <ElectronicDelivery xmlns="6d48ba6c-7636-493c-9511-d17f380baa4a">No</ElectronicDelivery>
    <c57efd1b939c4c8d94f693de398fc8f3 xmlns="6d48ba6c-7636-493c-9511-d17f380baa4a">
      <Terms xmlns="http://schemas.microsoft.com/office/infopath/2007/PartnerControls">
        <TermInfo xmlns="http://schemas.microsoft.com/office/infopath/2007/PartnerControls">
          <TermName xmlns="http://schemas.microsoft.com/office/infopath/2007/PartnerControls">Family</TermName>
          <TermId xmlns="http://schemas.microsoft.com/office/infopath/2007/PartnerControls">d7f0c7f7-0de0-4b3f-922e-7ee007c7e81f</TermId>
        </TermInfo>
        <TermInfo xmlns="http://schemas.microsoft.com/office/infopath/2007/PartnerControls">
          <TermName xmlns="http://schemas.microsoft.com/office/infopath/2007/PartnerControls">Finance</TermName>
          <TermId xmlns="http://schemas.microsoft.com/office/infopath/2007/PartnerControls">ee8e21ac-77a7-4add-adab-f5c440a8c0c9</TermId>
        </TermInfo>
        <TermInfo xmlns="http://schemas.microsoft.com/office/infopath/2007/PartnerControls">
          <TermName xmlns="http://schemas.microsoft.com/office/infopath/2007/PartnerControls">Health</TermName>
          <TermId xmlns="http://schemas.microsoft.com/office/infopath/2007/PartnerControls">3479665c-83a4-466d-9b8b-8cb0578a711a</TermId>
        </TermInfo>
      </Terms>
    </c57efd1b939c4c8d94f693de398fc8f3>
    <ItemStatus xmlns="6d48ba6c-7636-493c-9511-d17f380baa4a">None</ItemStatus>
    <ContentOwnersManager xmlns="6d48ba6c-7636-493c-9511-d17f380baa4a">
      <UserInfo>
        <DisplayName/>
        <AccountId xsi:nil="true"/>
        <AccountType/>
      </UserInfo>
    </ContentOwnersManager>
    <n1ea8175875749a896ee72f53ca832d0 xmlns="6d48ba6c-7636-493c-9511-d17f380baa4a">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648778af-9e7a-4017-b8cf-63b6a805f262</TermId>
        </TermInfo>
      </Terms>
    </n1ea8175875749a896ee72f53ca832d0>
    <InventoryReportingGroup xmlns="6d48ba6c-7636-493c-9511-d17f380baa4a">Product Marketing -  GBWM</InventoryReportingGroup>
    <AccessCredentials xmlns="6d48ba6c-7636-493c-9511-d17f380baa4a" xsi:nil="true"/>
    <AssetType xmlns="6d48ba6c-7636-493c-9511-d17f380baa4a">document</AssetType>
    <LifePriorities xmlns="6d48ba6c-7636-493c-9511-d17f380baa4a"/>
    <HighPriorityTask xmlns="6d48ba6c-7636-493c-9511-d17f380baa4a">Yes</HighPriorityTask>
    <Restrictions xmlns="6d48ba6c-7636-493c-9511-d17f380baa4a">No Restrictions</Restrictions>
    <GWMPublisher xmlns="6d48ba6c-7636-493c-9511-d17f380baa4a">
      <UserInfo>
        <DisplayName>Hong, Alvina</DisplayName>
        <AccountId>91914</AccountId>
        <AccountType/>
      </UserInfo>
    </GWMPublisher>
    <URL xmlns="http://schemas.microsoft.com/sharepoint/v3">
      <Url xsi:nil="true"/>
      <Description xsi:nil="true"/>
    </URL>
    <USPCMarketingContact xmlns="6d48ba6c-7636-493c-9511-d17f380baa4a" xsi:nil="true"/>
    <IsPBIG xmlns="6d48ba6c-7636-493c-9511-d17f380baa4a">false</IsPBIG>
    <Code xmlns="6d48ba6c-7636-493c-9511-d17f380baa4a">ARPGYJ9N</Code>
    <ArchiveLocation xmlns="6d48ba6c-7636-493c-9511-d17f380baa4a" xsi:nil="true"/>
    <jfb0b495a22241d89132dbba03d6c68f xmlns="6d48ba6c-7636-493c-9511-d17f380baa4a">
      <Terms xmlns="http://schemas.microsoft.com/office/infopath/2007/PartnerControls">
        <TermInfo xmlns="http://schemas.microsoft.com/office/infopath/2007/PartnerControls">
          <TermName xmlns="http://schemas.microsoft.com/office/infopath/2007/PartnerControls">General Capabilities</TermName>
          <TermId xmlns="http://schemas.microsoft.com/office/infopath/2007/PartnerControls">870e22fb-94c0-470d-b48b-52dbb75f40f1</TermId>
        </TermInfo>
      </Terms>
    </jfb0b495a22241d89132dbba03d6c68f>
    <PrintQuantity xmlns="6d48ba6c-7636-493c-9511-d17f380baa4a" xsi:nil="true"/>
    <Symbol xmlns="6d48ba6c-7636-493c-9511-d17f380baa4a" xsi:nil="true"/>
    <dbc2634808844628bca332f2ad4e6b27 xmlns="6d48ba6c-7636-493c-9511-d17f380baa4a">
      <Terms xmlns="http://schemas.microsoft.com/office/infopath/2007/PartnerControls"/>
    </dbc2634808844628bca332f2ad4e6b27>
    <UnitPrice xmlns="6d48ba6c-7636-493c-9511-d17f380baa4a" xsi:nil="true"/>
    <Imprinting xmlns="6d48ba6c-7636-493c-9511-d17f380baa4a" xsi:nil="true"/>
    <HideFromSearch xmlns="6d48ba6c-7636-493c-9511-d17f380baa4a">No</HideFromSearch>
    <RPReviewerName xmlns="6d48ba6c-7636-493c-9511-d17f380baa4a">
      <UserInfo>
        <DisplayName>Tobin, Virginia L.(Ginny)</DisplayName>
        <AccountId>3286</AccountId>
        <AccountType/>
      </UserInfo>
    </RPReviewerName>
    <ReasonForHighPriorityTask xmlns="6d48ba6c-7636-493c-9511-d17f380baa4a">launching soon</ReasonForHighPriorityTask>
    <e86f9f77bf1b4a28be265530cb16720a xmlns="6d48ba6c-7636-493c-9511-d17f380baa4a">
      <Terms xmlns="http://schemas.microsoft.com/office/infopath/2007/PartnerControls">
        <TermInfo xmlns="http://schemas.microsoft.com/office/infopath/2007/PartnerControls">
          <TermName xmlns="http://schemas.microsoft.com/office/infopath/2007/PartnerControls">Client-Approved</TermName>
          <TermId xmlns="http://schemas.microsoft.com/office/infopath/2007/PartnerControls">6afdc5e3-2791-48ee-97c9-a006fc579d6f</TermId>
        </TermInfo>
      </Terms>
    </e86f9f77bf1b4a28be265530cb16720a>
    <l24c794622b74f509ac7c7a244406b53 xmlns="6d48ba6c-7636-493c-9511-d17f380baa4a">
      <Terms xmlns="http://schemas.microsoft.com/office/infopath/2007/PartnerControls"/>
    </l24c794622b74f509ac7c7a244406b53>
    <TaxCatchAll xmlns="6d48ba6c-7636-493c-9511-d17f380baa4a">
      <Value>5160</Value>
      <Value>937</Value>
      <Value>883</Value>
      <Value>3369</Value>
      <Value>3632</Value>
      <Value>958</Value>
      <Value>868</Value>
      <Value>867</Value>
      <Value>953</Value>
      <Value>270</Value>
      <Value>862</Value>
      <Value>12500</Value>
      <Value>1747</Value>
      <Value>852</Value>
      <Value>5656</Value>
      <Value>12503</Value>
      <Value>4137</Value>
      <Value>12502</Value>
      <Value>6893</Value>
      <Value>12499</Value>
      <Value>12498</Value>
      <Value>12497</Value>
      <Value>10982</Value>
      <Value>1550</Value>
      <Value>1625</Value>
      <Value>7231</Value>
      <Value>11312</Value>
      <Value>283</Value>
      <Value>3396</Value>
      <Value>869</Value>
      <Value>276</Value>
      <Value>9527</Value>
      <Value>181</Value>
      <Value>269</Value>
    </TaxCatchAll>
    <OtherOrderingInformation xmlns="6d48ba6c-7636-493c-9511-d17f380baa4a" xsi:nil="true"/>
    <OrderableOnline xmlns="6d48ba6c-7636-493c-9511-d17f380baa4a">No</OrderableOnline>
    <GWMViewMoreURL xmlns="6d48ba6c-7636-493c-9511-d17f380baa4a">Article</GWMViewMoreURL>
    <_Publisher xmlns="http://schemas.microsoft.com/sharepoint/v3/fields" xsi:nil="true"/>
    <PrintVendor xmlns="6d48ba6c-7636-493c-9511-d17f380baa4a" xsi:nil="true"/>
    <ProvideAReasonForWhyNoMRCApprovalIsRequired xmlns="6d48ba6c-7636-493c-9511-d17f380baa4a" xsi:nil="true"/>
    <edfd1e52bc814e1199b8c4ed956de49f xmlns="6d48ba6c-7636-493c-9511-d17f380baa4a">
      <Terms xmlns="http://schemas.microsoft.com/office/infopath/2007/PartnerControls">
        <TermInfo xmlns="http://schemas.microsoft.com/office/infopath/2007/PartnerControls">
          <TermName xmlns="http://schemas.microsoft.com/office/infopath/2007/PartnerControls">Build up an emergency fund</TermName>
          <TermId xmlns="http://schemas.microsoft.com/office/infopath/2007/PartnerControls">f895f5ea-4d3e-451e-9b3e-98ae9c3f2460</TermId>
        </TermInfo>
        <TermInfo xmlns="http://schemas.microsoft.com/office/infopath/2007/PartnerControls">
          <TermName xmlns="http://schemas.microsoft.com/office/infopath/2007/PartnerControls">Cover my potential healthcare costs</TermName>
          <TermId xmlns="http://schemas.microsoft.com/office/infopath/2007/PartnerControls">0ac1adf4-df27-4a9e-b093-46224b10198c</TermId>
        </TermInfo>
        <TermInfo xmlns="http://schemas.microsoft.com/office/infopath/2007/PartnerControls">
          <TermName xmlns="http://schemas.microsoft.com/office/infopath/2007/PartnerControls">Help make sure my money lasts in retirement</TermName>
          <TermId xmlns="http://schemas.microsoft.com/office/infopath/2007/PartnerControls">022d4c1d-ba53-434b-b1c4-737fc49f8c6f</TermId>
        </TermInfo>
        <TermInfo xmlns="http://schemas.microsoft.com/office/infopath/2007/PartnerControls">
          <TermName xmlns="http://schemas.microsoft.com/office/infopath/2007/PartnerControls">Help my family members</TermName>
          <TermId xmlns="http://schemas.microsoft.com/office/infopath/2007/PartnerControls">979f1028-3d1b-4f4d-847b-48f80067d529</TermId>
        </TermInfo>
        <TermInfo xmlns="http://schemas.microsoft.com/office/infopath/2007/PartnerControls">
          <TermName xmlns="http://schemas.microsoft.com/office/infopath/2007/PartnerControls">Protect my family in case of unexpected death</TermName>
          <TermId xmlns="http://schemas.microsoft.com/office/infopath/2007/PartnerControls">96e809da-ee3d-4504-b588-1b3dd4abc885</TermId>
        </TermInfo>
        <TermInfo xmlns="http://schemas.microsoft.com/office/infopath/2007/PartnerControls">
          <TermName xmlns="http://schemas.microsoft.com/office/infopath/2007/PartnerControls">Protect my income in case of an injury or disability</TermName>
          <TermId xmlns="http://schemas.microsoft.com/office/infopath/2007/PartnerControls">ba7dc282-0ea3-4aaf-9076-429bdcad109c</TermId>
        </TermInfo>
        <TermInfo xmlns="http://schemas.microsoft.com/office/infopath/2007/PartnerControls">
          <TermName xmlns="http://schemas.microsoft.com/office/infopath/2007/PartnerControls">Support aging parents with long-term care</TermName>
          <TermId xmlns="http://schemas.microsoft.com/office/infopath/2007/PartnerControls">225b28d5-c7df-439b-9679-4921574f1b2b</TermId>
        </TermInfo>
        <TermInfo xmlns="http://schemas.microsoft.com/office/infopath/2007/PartnerControls">
          <TermName xmlns="http://schemas.microsoft.com/office/infopath/2007/PartnerControls">Transfer and protect wealth/assets</TermName>
          <TermId xmlns="http://schemas.microsoft.com/office/infopath/2007/PartnerControls">7afd2076-53fe-4cf0-b6e5-919cf7719657</TermId>
        </TermInfo>
      </Terms>
    </edfd1e52bc814e1199b8c4ed956de49f>
    <MOLAvailableDate xmlns="6d48ba6c-7636-493c-9511-d17f380baa4a">2017-06-27T13:43:00+00:00</MOLAvailableDate>
    <NewsAndAlertsContentLocation xmlns="6d48ba6c-7636-493c-9511-d17f380baa4a">1552;1120;1179;1181;1176;1175;1177;1178;1259;1839;1124;1156;1157;1158;1159;1300;1388;1356;</NewsAndAlertsContentLocation>
    <ga27b2abc0e84b9d8687a156b55a9c67 xmlns="6d48ba6c-7636-493c-9511-d17f380baa4a">
      <Terms xmlns="http://schemas.microsoft.com/office/infopath/2007/PartnerControls"/>
    </ga27b2abc0e84b9d8687a156b55a9c67>
    <MRCRPReviewerDetails xmlns="6d48ba6c-7636-493c-9511-d17f380baa4a">NBK2L3D|Ginny L. Tobin;</MRCRPReviewerDetails>
    <g445d76ccb744d6fbbd4f07be37e144f xmlns="6d48ba6c-7636-493c-9511-d17f380baa4a">
      <Terms xmlns="http://schemas.microsoft.com/office/infopath/2007/PartnerControls"/>
    </g445d76ccb744d6fbbd4f07be37e144f>
    <_DCDateCreated xmlns="http://schemas.microsoft.com/sharepoint/v3/fields" xsi:nil="true"/>
    <PublishingExpirationDate xmlns="http://schemas.microsoft.com/sharepoint/v3">2018-06-26T13:44:00+00:00</PublishingExpirationDate>
    <KitComponent xmlns="6d48ba6c-7636-493c-9511-d17f380baa4a" xsi:nil="true"/>
    <Linkedproduct xmlns="6d48ba6c-7636-493c-9511-d17f380baa4a" xsi:nil="true"/>
    <GWMIndividuallyOrderable xmlns="6d48ba6c-7636-493c-9511-d17f380baa4a" xsi:nil="true"/>
    <CreditCardRequired xmlns="6d48ba6c-7636-493c-9511-d17f380baa4a">false</CreditCardRequired>
    <UpdateHeadlineForNewsAndAlertCarousel xmlns="6d48ba6c-7636-493c-9511-d17f380baa4a" xsi:nil="true"/>
    <ContentOwnerEmailAddress xmlns="6d48ba6c-7636-493c-9511-d17f380baa4a" xsi:nil="true"/>
    <CampaignID xmlns="6d48ba6c-7636-493c-9511-d17f380baa4a" xsi:nil="true"/>
    <NewsAndAlertsInformation xmlns="6d48ba6c-7636-493c-9511-d17f380baa4a">Yes</NewsAndAlertsInformation>
    <GWMLongUpdateTextForNewsAndAlertCarouselPF xmlns="6d48ba6c-7636-493c-9511-d17f380baa4a">&lt;p&gt;Introducing a new Merrill Lynch seminar, &lt;a href="/GBWMDocuments/ML%20Seminar_Preparing%20Together_Financial%20Matters%20and%20Matters%20of%20the%20Mind.pptx"&gt;Preparing Together&amp;#58; Financial Matters and Matters of the
Mind&lt;/a&gt;,
which addresses the topics of cognitive decline, Alzheimer’s and caregiving.
The seminar will help facilitate difficult conversations around the financial
implications of cognitive decline and Alzheimer’s for both
clients and their families. Leverage this seminar to offer guidance to current
clients and in your prospecting efforts with larger groups. 
&lt;/p&gt;&lt;font color="#000000" face="Times New Roman" size="3"&gt;
&lt;/font&gt;&lt;p&gt;Also, visit the new course&amp;#58; &lt;a href="https&amp;#58;//fedsso.bankofamerica.com/idp/startSSO.ping?PartnerSpId=CSOD&amp;amp;TARGET=https&amp;#58;//bankofamerica.csod.com%252fDeepLink%252fProcessRedirect.aspx%253fmodule%253dlodetails%2526lo%253d6b37e8dc-f7c8-40fc-88b2-20ee84d5cd08" target="_blank"&gt;Cognitive Decline and Alzheimer's Disease&amp;#58; Issues and
Answers for Families&lt;/a&gt; to learn more about
the topic on how to discuss the steps clients can take to help manage the potential
adverse consequences of these conditions.&lt;/p&gt;&lt;font color="#000000" face="Times New Roman" size="3"&gt;
&lt;/font&gt;</GWMLongUpdateTextForNewsAndAlertCarouselPF>
    <LongUpdateTextForNewsAndAlertCarousel xmlns="6d48ba6c-7636-493c-9511-d17f380baa4a" xsi:nil="true"/>
    <PublicationTrack xmlns="6d48ba6c-7636-493c-9511-d17f380baa4a">Non-Standard Track (MRC and LOB Legal/Compliance Approval)</PublicationTrack>
    <pb64bed54ba54a08ae51be86e952de58 xmlns="6d48ba6c-7636-493c-9511-d17f380baa4a">
      <Terms xmlns="http://schemas.microsoft.com/office/infopath/2007/PartnerControls"/>
    </pb64bed54ba54a08ae51be86e952de58>
    <PublicationAuthor xmlns="6d48ba6c-7636-493c-9511-d17f380baa4a" xsi:nil="true"/>
    <Frequency xmlns="6d48ba6c-7636-493c-9511-d17f380baa4a" xsi:nil="true"/>
    <a34550a808ee4bfbbc3bab903fd3a562 xmlns="6d48ba6c-7636-493c-9511-d17f380baa4a">
      <Terms xmlns="http://schemas.microsoft.com/office/infopath/2007/PartnerControls"/>
    </a34550a808ee4bfbbc3bab903fd3a562>
    <n432f4ec6b8c41579dee1e327b790904 xmlns="6d48ba6c-7636-493c-9511-d17f380baa4a">
      <Terms xmlns="http://schemas.microsoft.com/office/infopath/2007/PartnerControls"/>
    </n432f4ec6b8c41579dee1e327b790904>
    <IsArchived xmlns="6d48ba6c-7636-493c-9511-d17f380baa4a">false</IsArchived>
    <GWMLOBComplianceApprover xmlns="6d48ba6c-7636-493c-9511-d17f380baa4a">
      <UserInfo>
        <DisplayName/>
        <AccountId xsi:nil="true"/>
        <AccountType/>
      </UserInfo>
    </GWMLOBComplianceApprover>
    <InvestmentFinder xmlns="6d48ba6c-7636-493c-9511-d17f380baa4a">Investment Type</InvestmentFinder>
    <GWMLOBRPApprover xmlns="6d48ba6c-7636-493c-9511-d17f380baa4a">
      <UserInfo>
        <DisplayName/>
        <AccountId xsi:nil="true"/>
        <AccountType/>
      </UserInfo>
    </GWMLOBRPApprover>
    <VersionType xmlns="6d48ba6c-7636-493c-9511-d17f380baa4a">New</VersionType>
    <GWMWhoWillMakeTheChanges xmlns="6d48ba6c-7636-493c-9511-d17f380baa4a" xsi:nil="true"/>
    <GWMSystemsToBeUpdated xmlns="6d48ba6c-7636-493c-9511-d17f380baa4a"/>
    <GWMTaskDone xmlns="6d48ba6c-7636-493c-9511-d17f380baa4a"/>
    <GWMTypeofChangesRequested xmlns="6d48ba6c-7636-493c-9511-d17f380baa4a" xsi:nil="true"/>
    <GWMOwnerContacted xmlns="6d48ba6c-7636-493c-9511-d17f380baa4a" xsi:nil="true"/>
    <GWMContentOwner xmlns="6d48ba6c-7636-493c-9511-d17f380baa4a" xsi:nil="true"/>
    <GWMRenewalOnly xmlns="6d48ba6c-7636-493c-9511-d17f380baa4a" xsi:nil="true"/>
    <GWMChangesRequested xmlns="6d48ba6c-7636-493c-9511-d17f380baa4a" xsi:nil="true"/>
    <GWMComments xmlns="6d48ba6c-7636-493c-9511-d17f380baa4a" xsi:nil="true"/>
    <GWMESCCompletionDate xmlns="6d48ba6c-7636-493c-9511-d17f380baa4a" xsi:nil="true"/>
    <GWMMRCStatus xmlns="6d48ba6c-7636-493c-9511-d17f380baa4a" xsi:nil="true"/>
    <GWMOtherDescription xmlns="6d48ba6c-7636-493c-9511-d17f380baa4a" xsi:nil="true"/>
    <GWMMRCApprovalDate xmlns="6d48ba6c-7636-493c-9511-d17f380baa4a" xsi:nil="true"/>
    <GWMExternalVendorName xmlns="6d48ba6c-7636-493c-9511-d17f380baa4a" xsi:nil="true"/>
    <GWMCreativeBriefSubmissionDate xmlns="6d48ba6c-7636-493c-9511-d17f380baa4a" xsi:nil="true"/>
    <GWMMRCSubmissionDate xmlns="6d48ba6c-7636-493c-9511-d17f380baa4a" xsi:nil="true"/>
    <TaxCatchAllLabel xmlns="6d48ba6c-7636-493c-9511-d17f380baa4a"/>
    <OtherPrintVendor xmlns="6d48ba6c-7636-493c-9511-d17f380baa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WMMaterials" ma:contentTypeID="0x01010024CBC609987FBA4DAA5A1BA1EA83F2F8020300B708A56B5305C74494B476487A4E6F87" ma:contentTypeVersion="38" ma:contentTypeDescription="" ma:contentTypeScope="" ma:versionID="837191131d511a36baa13b42b7678a6a">
  <xsd:schema xmlns:xsd="http://www.w3.org/2001/XMLSchema" xmlns:xs="http://www.w3.org/2001/XMLSchema" xmlns:p="http://schemas.microsoft.com/office/2006/metadata/properties" xmlns:ns1="http://schemas.microsoft.com/sharepoint/v3" xmlns:ns2="6d48ba6c-7636-493c-9511-d17f380baa4a" xmlns:ns3="http://schemas.microsoft.com/sharepoint/v3/fields" targetNamespace="http://schemas.microsoft.com/office/2006/metadata/properties" ma:root="true" ma:fieldsID="24ffd6331e29f1a4182d840f64913e71" ns1:_="" ns2:_="" ns3:_="">
    <xsd:import namespace="http://schemas.microsoft.com/sharepoint/v3"/>
    <xsd:import namespace="6d48ba6c-7636-493c-9511-d17f380baa4a"/>
    <xsd:import namespace="http://schemas.microsoft.com/sharepoint/v3/fields"/>
    <xsd:element name="properties">
      <xsd:complexType>
        <xsd:sequence>
          <xsd:element name="documentManagement">
            <xsd:complexType>
              <xsd:all>
                <xsd:element ref="ns2:AccessCredentials" minOccurs="0"/>
                <xsd:element ref="ns2:RequireMarketingReviewCenterReview" minOccurs="0"/>
                <xsd:element ref="ns2:MarketingReviewCenterApprovalCertificateID" minOccurs="0"/>
                <xsd:element ref="ns2:ProvideAReasonForWhyNoMRCApprovalIsRequired" minOccurs="0"/>
                <xsd:element ref="ns2:ArchiveLocation" minOccurs="0"/>
                <xsd:element ref="ns2:ComplianceLegalReviewerName" minOccurs="0"/>
                <xsd:element ref="ns2:RPReviewerName" minOccurs="0"/>
                <xsd:element ref="ns2:IssueDate" minOccurs="0"/>
                <xsd:element ref="ns2:ExpirationDate" minOccurs="0"/>
                <xsd:element ref="ns2:PublishDate" minOccurs="0"/>
                <xsd:element ref="ns2:ContentOwnerEmailAddress" minOccurs="0"/>
                <xsd:element ref="ns2:ContentOwnerName" minOccurs="0"/>
                <xsd:element ref="ns2:ContentOwnersManager" minOccurs="0"/>
                <xsd:element ref="ns2:CustomErrorMessage" minOccurs="0"/>
                <xsd:element ref="ns2:HideFromSearch" minOccurs="0"/>
                <xsd:element ref="ns1:RoutingRuleDescription" minOccurs="0"/>
                <xsd:element ref="ns2:CampaignID" minOccurs="0"/>
                <xsd:element ref="ns2:CampaignName" minOccurs="0"/>
                <xsd:element ref="ns2:HighPriorityTask" minOccurs="0"/>
                <xsd:element ref="ns2:ReasonForHighPriorityTask" minOccurs="0"/>
                <xsd:element ref="ns1:URL" minOccurs="0"/>
                <xsd:element ref="ns3:_Publisher" minOccurs="0"/>
                <xsd:element ref="ns1:PublishingStartDate" minOccurs="0"/>
                <xsd:element ref="ns1:PublishingExpirationDate" minOccurs="0"/>
                <xsd:element ref="ns3:_DCDateCreated" minOccurs="0"/>
                <xsd:element ref="ns2:AssetDescription" minOccurs="0"/>
                <xsd:element ref="ns2:AssetType" minOccurs="0"/>
                <xsd:element ref="ns2:PushContent" minOccurs="0"/>
                <xsd:element ref="ns2:PushContentLocation" minOccurs="0"/>
                <xsd:element ref="ns2:NewsAndAlertsInformation" minOccurs="0"/>
                <xsd:element ref="ns2:NewsAndAlertsContentLocation" minOccurs="0"/>
                <xsd:element ref="ns2:UpdateDuration" minOccurs="0"/>
                <xsd:element ref="ns2:UpdateHeadlineForNewsAndAlertCarousel" minOccurs="0"/>
                <xsd:element ref="ns2:UpdateTeaserForNewsAndAlertCarousel" minOccurs="0"/>
                <xsd:element ref="ns2:ShortUpdateTextForNewsAndAlertsList" minOccurs="0"/>
                <xsd:element ref="ns2:LongUpdateTextForNewsAndAlertCarousel" minOccurs="0"/>
                <xsd:element ref="ns2:AlternateURLForNewsAndAlerts" minOccurs="0"/>
                <xsd:element ref="ns2:ImageForNewsAndAlerts" minOccurs="0"/>
                <xsd:element ref="ns2:n1ea8175875749a896ee72f53ca832d0" minOccurs="0"/>
                <xsd:element ref="ns2:TaxCatchAll" minOccurs="0"/>
                <xsd:element ref="ns2:TaxCatchAllLabel" minOccurs="0"/>
                <xsd:element ref="ns2:dbc2634808844628bca332f2ad4e6b27" minOccurs="0"/>
                <xsd:element ref="ns2:lcf079fd2205474aacb98bbe353a9ad6" minOccurs="0"/>
                <xsd:element ref="ns2:jfb0b495a22241d89132dbba03d6c68f" minOccurs="0"/>
                <xsd:element ref="ns2:Code" minOccurs="0"/>
                <xsd:element ref="ns2:OrderableOnline" minOccurs="0"/>
                <xsd:element ref="ns2:HowToOrder" minOccurs="0"/>
                <xsd:element ref="ns2:OtherOrderingInformation" minOccurs="0"/>
                <xsd:element ref="ns2:FulfillmentLocation" minOccurs="0"/>
                <xsd:element ref="ns2:FulfillmentProvider" minOccurs="0"/>
                <xsd:element ref="ns2:PrintVendor" minOccurs="0"/>
                <xsd:element ref="ns2:UnitPrice" minOccurs="0"/>
                <xsd:element ref="ns2:CreditCardRequired" minOccurs="0"/>
                <xsd:element ref="ns2:MaxQuantityPerOrder" minOccurs="0"/>
                <xsd:element ref="ns2:LowStockQuantityLevel" minOccurs="0"/>
                <xsd:element ref="ns2:PrintQuantity" minOccurs="0"/>
                <xsd:element ref="ns2:PackageSize" minOccurs="0"/>
                <xsd:element ref="ns2:MOLAvailableDate" minOccurs="0"/>
                <xsd:element ref="ns2:IndividuallyOrderable" minOccurs="0"/>
                <xsd:element ref="ns2:Bulk" minOccurs="0"/>
                <xsd:element ref="ns2:KitComponent" minOccurs="0"/>
                <xsd:element ref="ns2:MaterialType" minOccurs="0"/>
                <xsd:element ref="ns2:Restrictions" minOccurs="0"/>
                <xsd:element ref="ns2:AdditionalRestrictions" minOccurs="0"/>
                <xsd:element ref="ns2:LifePriorities" minOccurs="0"/>
                <xsd:element ref="ns2:edfd1e52bc814e1199b8c4ed956de49f" minOccurs="0"/>
                <xsd:element ref="ns2:c73e2f854625407ba1309d2d913b1c58" minOccurs="0"/>
                <xsd:element ref="ns2:oe3b62f321e2405080645a7e55c73101" minOccurs="0"/>
                <xsd:element ref="ns2:e86f9f77bf1b4a28be265530cb16720a" minOccurs="0"/>
                <xsd:element ref="ns2:g445d76ccb744d6fbbd4f07be37e144f" minOccurs="0"/>
                <xsd:element ref="ns2:dbdfd46a22db4d3da3340b342df1bbfb" minOccurs="0"/>
                <xsd:element ref="ns2:b2cf881e64c84a2f9d83e6fe5cb98f7f" minOccurs="0"/>
                <xsd:element ref="ns2:GWMDescription" minOccurs="0"/>
                <xsd:element ref="ns2:GWMPublisher" minOccurs="0"/>
                <xsd:element ref="ns2:GWMCustomErrorMessage" minOccurs="0"/>
                <xsd:element ref="ns2:c57efd1b939c4c8d94f693de398fc8f3" minOccurs="0"/>
                <xsd:element ref="ns2:GWMAlternateURLForNewsAndAlerts" minOccurs="0"/>
                <xsd:element ref="ns2:ga27b2abc0e84b9d8687a156b55a9c67" minOccurs="0"/>
                <xsd:element ref="ns2:GWMViewMoreURL" minOccurs="0"/>
                <xsd:element ref="ns2:GWMAudience" minOccurs="0"/>
                <xsd:element ref="ns2:l24c794622b74f509ac7c7a244406b53" minOccurs="0"/>
                <xsd:element ref="ns2:InventoryReportingGroup" minOccurs="0"/>
                <xsd:element ref="ns2:ElectronicDelivery" minOccurs="0"/>
                <xsd:element ref="ns2:MRCComplianceOrLegalReviewersDetails" minOccurs="0"/>
                <xsd:element ref="ns2:MRCRPReviewerDetails" minOccurs="0"/>
                <xsd:element ref="ns2:GWMLongUpdateTextForNewsAndAlertCarouselPF" minOccurs="0"/>
                <xsd:element ref="ns2:CustomizableForPOD" minOccurs="0"/>
                <xsd:element ref="ns2:Imported" minOccurs="0"/>
                <xsd:element ref="ns2:Imprinting" minOccurs="0"/>
                <xsd:element ref="ns2:Linkedproduct" minOccurs="0"/>
                <xsd:element ref="ns2:Size" minOccurs="0"/>
                <xsd:element ref="ns2:Symbol" minOccurs="0"/>
                <xsd:element ref="ns2:USPCMarketingContact" minOccurs="0"/>
                <xsd:element ref="ns2:CalcAssetDesc" minOccurs="0"/>
                <xsd:element ref="ns2:IsPBIG" minOccurs="0"/>
                <xsd:element ref="ns2:GWMBulk" minOccurs="0"/>
                <xsd:element ref="ns2:GWMIndividuallyOrderable" minOccurs="0"/>
                <xsd:element ref="ns2:ItemStatus" minOccurs="0"/>
                <xsd:element ref="ns2:PushToMLOne" minOccurs="0"/>
                <xsd:element ref="ns2:GWMLOBComplianceApprover" minOccurs="0"/>
                <xsd:element ref="ns2:GWMLOBRPApprover" minOccurs="0"/>
                <xsd:element ref="ns2:PublicationTrack" minOccurs="0"/>
                <xsd:element ref="ns2:a34550a808ee4bfbbc3bab903fd3a562" minOccurs="0"/>
                <xsd:element ref="ns2:n432f4ec6b8c41579dee1e327b790904" minOccurs="0"/>
                <xsd:element ref="ns2:pb64bed54ba54a08ae51be86e952de58" minOccurs="0"/>
                <xsd:element ref="ns2:Frequency" minOccurs="0"/>
                <xsd:element ref="ns2:PublicationAuthor" minOccurs="0"/>
                <xsd:element ref="ns2:InvestmentFinder" minOccurs="0"/>
                <xsd:element ref="ns2:VersionType" minOccurs="0"/>
                <xsd:element ref="ns2:IsArchived" minOccurs="0"/>
                <xsd:element ref="ns2:GWMOwnerContacted" minOccurs="0"/>
                <xsd:element ref="ns2:GWMContentOwner" minOccurs="0"/>
                <xsd:element ref="ns2:GWMRenewalOnly" minOccurs="0"/>
                <xsd:element ref="ns2:GWMChangesRequested" minOccurs="0"/>
                <xsd:element ref="ns2:GWMTypeofChangesRequested" minOccurs="0"/>
                <xsd:element ref="ns2:GWMWhoWillMakeTheChanges" minOccurs="0"/>
                <xsd:element ref="ns2:GWMExternalVendorName" minOccurs="0"/>
                <xsd:element ref="ns2:GWMSystemsToBeUpdated" minOccurs="0"/>
                <xsd:element ref="ns2:GWMComments" minOccurs="0"/>
                <xsd:element ref="ns2:GWMOtherDescription" minOccurs="0"/>
                <xsd:element ref="ns2:GWMCreativeBriefSubmissionDate" minOccurs="0"/>
                <xsd:element ref="ns2:GWMESCCompletionDate" minOccurs="0"/>
                <xsd:element ref="ns2:GWMMRCSubmissionDate" minOccurs="0"/>
                <xsd:element ref="ns2:GWMMRCStatus" minOccurs="0"/>
                <xsd:element ref="ns2:GWMTaskDone" minOccurs="0"/>
                <xsd:element ref="ns2:GWMMRCApprovalDate" minOccurs="0"/>
                <xsd:element ref="ns2:OtherPrintVend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3" nillable="true" ma:displayName="Description" ma:internalName="RoutingRuleDescription" ma:readOnly="false">
      <xsd:simpleType>
        <xsd:restriction base="dms:Text">
          <xsd:maxLength value="255"/>
        </xsd:restriction>
      </xsd:simpleType>
    </xsd:element>
    <xsd:element name="URL" ma:index="2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30" nillable="true" ma:displayName="Scheduling Start Date" ma:description="The date/time the content will start appearing on the site." ma:internalName="PublishingStartDate">
      <xsd:simpleType>
        <xsd:restriction base="dms:Unknown"/>
      </xsd:simpleType>
    </xsd:element>
    <xsd:element name="PublishingExpirationDate" ma:index="31" nillable="true" ma:displayName="Scheduling End Date" ma:description="The date/time the content will stop appearing on the site. This date/time can be prior to, but not after, the MRC expiration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48ba6c-7636-493c-9511-d17f380baa4a" elementFormDefault="qualified">
    <xsd:import namespace="http://schemas.microsoft.com/office/2006/documentManagement/types"/>
    <xsd:import namespace="http://schemas.microsoft.com/office/infopath/2007/PartnerControls"/>
    <xsd:element name="AccessCredentials" ma:index="8" nillable="true" ma:displayName="Access Credentials" ma:description="Are there any restrictions or access right associated with this content?" ma:internalName="AccessCredentials">
      <xsd:simpleType>
        <xsd:restriction base="dms:Unknown"/>
      </xsd:simpleType>
    </xsd:element>
    <xsd:element name="RequireMarketingReviewCenterReview" ma:index="9" nillable="true" ma:displayName="Require Marketing Review Center Review" ma:default="0" ma:internalName="RequireMarketingReviewCenterReview">
      <xsd:simpleType>
        <xsd:restriction base="dms:Boolean"/>
      </xsd:simpleType>
    </xsd:element>
    <xsd:element name="MarketingReviewCenterApprovalCertificateID" ma:index="10" nillable="true" ma:displayName="Marketing Review Center Approval Certificate ID" ma:internalName="MarketingReviewCenterApprovalCertificateID">
      <xsd:simpleType>
        <xsd:restriction base="dms:Text">
          <xsd:maxLength value="255"/>
        </xsd:restriction>
      </xsd:simpleType>
    </xsd:element>
    <xsd:element name="ProvideAReasonForWhyNoMRCApprovalIsRequired" ma:index="11" nillable="true" ma:displayName="Provide A Reason For Why No MRC Approval Is Required" ma:internalName="ProvideAReasonForWhyNoMRCApprovalIsRequired">
      <xsd:simpleType>
        <xsd:restriction base="dms:Note">
          <xsd:maxLength value="255"/>
        </xsd:restriction>
      </xsd:simpleType>
    </xsd:element>
    <xsd:element name="ArchiveLocation" ma:index="12" nillable="true" ma:displayName="Archive Location" ma:internalName="ArchiveLocation">
      <xsd:simpleType>
        <xsd:restriction base="dms:Text">
          <xsd:maxLength value="255"/>
        </xsd:restriction>
      </xsd:simpleType>
    </xsd:element>
    <xsd:element name="ComplianceLegalReviewerName" ma:index="13" nillable="true" ma:displayName="Compliance Legal Reviewer Name" ma:description="If the asset is not MRC approved, provide the name of legal/compliance personnel who advised you so." ma:list="UserInfo" ma:SharePointGroup="0" ma:internalName="ComplianceLegalReviewer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PReviewerName" ma:index="14" nillable="true" ma:displayName="RP Reviewer Name" ma:description="If the asset is not MRC approved, provide the name of legal/compliance personnel who advised you so." ma:list="UserInfo" ma:SharePointGroup="0" ma:internalName="RPReviewer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sueDate" ma:index="15" nillable="true" ma:displayName="Issue Date" ma:description="MRC/Compliance approval date" ma:format="DateOnly" ma:internalName="IssueDate">
      <xsd:simpleType>
        <xsd:restriction base="dms:DateTime"/>
      </xsd:simpleType>
    </xsd:element>
    <xsd:element name="ExpirationDate" ma:index="16" nillable="true" ma:displayName="ExpirationDate" ma:description="MRC/Compliance expiration date" ma:format="DateOnly" ma:internalName="ExpirationDate">
      <xsd:simpleType>
        <xsd:restriction base="dms:DateTime"/>
      </xsd:simpleType>
    </xsd:element>
    <xsd:element name="PublishDate" ma:index="17" nillable="true" ma:displayName="Publish Date" ma:description="The date the content first goes live. This date appears in search results, News &amp; Alerts and Marketing Materials, Resources &amp; Forms." ma:format="DateOnly" ma:internalName="PublishDate">
      <xsd:simpleType>
        <xsd:restriction base="dms:DateTime"/>
      </xsd:simpleType>
    </xsd:element>
    <xsd:element name="ContentOwnerEmailAddress" ma:index="18" nillable="true" ma:displayName="Content Owner Email Address" ma:internalName="ContentOwnerEmailAddress">
      <xsd:simpleType>
        <xsd:restriction base="dms:Note">
          <xsd:maxLength value="255"/>
        </xsd:restriction>
      </xsd:simpleType>
    </xsd:element>
    <xsd:element name="ContentOwnerName" ma:index="19" nillable="true" ma:displayName="Content Owner Name" ma:list="UserInfo" ma:SharePointGroup="0" ma:internalName="ContentOwner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OwnersManager" ma:index="20" nillable="true" ma:displayName="Content Owners Manager" ma:list="UserInfo" ma:SharePointGroup="0" ma:internalName="ContentOwnersManag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stomErrorMessage" ma:index="21" nillable="true" ma:displayName="Custom Error Message" ma:description="Would you like to change the error message that appears when a non-provisioned user tries to view this resource, or when a user tries to view this resource after it has expired? [include the default error message]" ma:internalName="CustomErrorMessage">
      <xsd:simpleType>
        <xsd:restriction base="dms:Note">
          <xsd:maxLength value="255"/>
        </xsd:restriction>
      </xsd:simpleType>
    </xsd:element>
    <xsd:element name="HideFromSearch" ma:index="22" nillable="true" ma:displayName="Hide From Search" ma:default="No" ma:description="Select Yes if you never want this content to show up in Search Results" ma:format="RadioButtons" ma:internalName="HideFromSearch">
      <xsd:simpleType>
        <xsd:restriction base="dms:Choice">
          <xsd:enumeration value="Yes"/>
          <xsd:enumeration value="No"/>
        </xsd:restriction>
      </xsd:simpleType>
    </xsd:element>
    <xsd:element name="CampaignID" ma:index="24" nillable="true" ma:displayName="Campaign ID" ma:internalName="CampaignID">
      <xsd:simpleType>
        <xsd:restriction base="dms:Text">
          <xsd:maxLength value="255"/>
        </xsd:restriction>
      </xsd:simpleType>
    </xsd:element>
    <xsd:element name="CampaignName" ma:index="25" nillable="true" ma:displayName="Campaign Name" ma:internalName="CampaignName">
      <xsd:simpleType>
        <xsd:restriction base="dms:Text">
          <xsd:maxLength value="255"/>
        </xsd:restriction>
      </xsd:simpleType>
    </xsd:element>
    <xsd:element name="HighPriorityTask" ma:index="26" nillable="true" ma:displayName="High Priority Task" ma:default="No" ma:description="Flag as High Priority in workflow?" ma:format="RadioButtons" ma:internalName="HighPriorityTask">
      <xsd:simpleType>
        <xsd:restriction base="dms:Choice">
          <xsd:enumeration value="Yes"/>
          <xsd:enumeration value="No"/>
        </xsd:restriction>
      </xsd:simpleType>
    </xsd:element>
    <xsd:element name="ReasonForHighPriorityTask" ma:index="27" nillable="true" ma:displayName="Reason For High Priority Task" ma:description="Email subject line for urgent request" ma:internalName="ReasonForHighPriorityTask">
      <xsd:simpleType>
        <xsd:restriction base="dms:Text">
          <xsd:maxLength value="50"/>
        </xsd:restriction>
      </xsd:simpleType>
    </xsd:element>
    <xsd:element name="AssetDescription" ma:index="33" nillable="true" ma:displayName="Asset Description" ma:internalName="AssetDescription">
      <xsd:simpleType>
        <xsd:restriction base="dms:Text">
          <xsd:maxLength value="255"/>
        </xsd:restriction>
      </xsd:simpleType>
    </xsd:element>
    <xsd:element name="AssetType" ma:index="34" nillable="true" ma:displayName="Asset Type" ma:internalName="AssetType">
      <xsd:simpleType>
        <xsd:restriction base="dms:Text">
          <xsd:maxLength value="255"/>
        </xsd:restriction>
      </xsd:simpleType>
    </xsd:element>
    <xsd:element name="PushContent" ma:index="36" nillable="true" ma:displayName="Push Content" ma:default="No" ma:description="Would this content appear in other locations?" ma:format="RadioButtons" ma:internalName="PushContent">
      <xsd:simpleType>
        <xsd:restriction base="dms:Choice">
          <xsd:enumeration value="Yes"/>
          <xsd:enumeration value="No"/>
        </xsd:restriction>
      </xsd:simpleType>
    </xsd:element>
    <xsd:element name="PushContentLocation" ma:index="37" nillable="true" ma:displayName="Push Content Location" ma:internalName="PushContentLocation">
      <xsd:simpleType>
        <xsd:restriction base="dms:Note">
          <xsd:maxLength value="255"/>
        </xsd:restriction>
      </xsd:simpleType>
    </xsd:element>
    <xsd:element name="NewsAndAlertsInformation" ma:index="38" nillable="true" ma:displayName="News And Alerts Information" ma:default="No" ma:format="RadioButtons" ma:internalName="NewsAndAlertsInformation">
      <xsd:simpleType>
        <xsd:restriction base="dms:Choice">
          <xsd:enumeration value="Yes"/>
          <xsd:enumeration value="No"/>
        </xsd:restriction>
      </xsd:simpleType>
    </xsd:element>
    <xsd:element name="NewsAndAlertsContentLocation" ma:index="39" nillable="true" ma:displayName="News And Alerts Content Location" ma:internalName="NewsAndAlertsContentLocation">
      <xsd:simpleType>
        <xsd:restriction base="dms:Note">
          <xsd:maxLength value="255"/>
        </xsd:restriction>
      </xsd:simpleType>
    </xsd:element>
    <xsd:element name="UpdateDuration" ma:index="40" nillable="true" ma:displayName="Update Duration" ma:description="How many days should this update remain featured?" ma:internalName="UpdateDuration">
      <xsd:simpleType>
        <xsd:restriction base="dms:Text">
          <xsd:maxLength value="255"/>
        </xsd:restriction>
      </xsd:simpleType>
    </xsd:element>
    <xsd:element name="UpdateHeadlineForNewsAndAlertCarousel" ma:index="41" nillable="true" ma:displayName="Update Headline For News And Alert Carousel" ma:description="Update Headline for News &amp; Alerts Carousel, max 50 characters." ma:internalName="UpdateHeadlineForNewsAndAlertCarousel">
      <xsd:simpleType>
        <xsd:restriction base="dms:Text">
          <xsd:maxLength value="50"/>
        </xsd:restriction>
      </xsd:simpleType>
    </xsd:element>
    <xsd:element name="UpdateTeaserForNewsAndAlertCarousel" ma:index="42" nillable="true" ma:displayName="Update Teaser For News And Alert Carousel" ma:description="Update Teaser for News &amp; Alerts Carousel, max 120 characters." ma:internalName="UpdateTeaserForNewsAndAlertCarousel">
      <xsd:simpleType>
        <xsd:restriction base="dms:Text">
          <xsd:maxLength value="120"/>
        </xsd:restriction>
      </xsd:simpleType>
    </xsd:element>
    <xsd:element name="ShortUpdateTextForNewsAndAlertsList" ma:index="43" nillable="true" ma:displayName="Short Update Text For News And Alerts List" ma:description="Update text for News &amp; Alerts List, max 300 characters, cannot include hyperlinks" ma:internalName="ShortUpdateTextForNewsAndAlertsList">
      <xsd:simpleType>
        <xsd:restriction base="dms:Note">
          <xsd:maxLength value="255"/>
        </xsd:restriction>
      </xsd:simpleType>
    </xsd:element>
    <xsd:element name="LongUpdateTextForNewsAndAlertCarousel" ma:index="44" nillable="true" ma:displayName="Long Update Text For News And Alert Carousel" ma:description="Update article text for News &amp; Alerts Carousel, max 800 characters, may include hyperlinks" ma:internalName="LongUpdateTextForNewsAndAlertCarousel">
      <xsd:simpleType>
        <xsd:restriction base="dms:Note">
          <xsd:maxLength value="255"/>
        </xsd:restriction>
      </xsd:simpleType>
    </xsd:element>
    <xsd:element name="AlternateURLForNewsAndAlerts" ma:index="45" nillable="true" ma:displayName="Alternate URL For News And Alerts" ma:internalName="AlternateURLForNewsAndAlerts">
      <xsd:simpleType>
        <xsd:restriction base="dms:Note">
          <xsd:maxLength value="255"/>
        </xsd:restriction>
      </xsd:simpleType>
    </xsd:element>
    <xsd:element name="ImageForNewsAndAlerts" ma:index="46" nillable="true" ma:displayName="Image For News And Alerts" ma:description="Would you like to provide an image for News &amp; Alerts Carousel?" ma:internalName="ImageForNewsAndAlerts">
      <xsd:simpleType>
        <xsd:restriction base="dms:Unknown"/>
      </xsd:simpleType>
    </xsd:element>
    <xsd:element name="n1ea8175875749a896ee72f53ca832d0" ma:index="47" nillable="true" ma:taxonomy="true" ma:internalName="n1ea8175875749a896ee72f53ca832d0" ma:taxonomyFieldName="GWMAccessCode" ma:displayName="GWMAccessCode" ma:default="" ma:fieldId="{71ea8175-8757-49a8-96ee-72f53ca832d0}" ma:taxonomyMulti="true" ma:sspId="d8ff697d-5860-4c05-b511-7fc89a6bc9bb" ma:termSetId="827fbb60-7123-403c-ab54-99156e84e2e2" ma:anchorId="00000000-0000-0000-0000-000000000000" ma:open="false" ma:isKeyword="false">
      <xsd:complexType>
        <xsd:sequence>
          <xsd:element ref="pc:Terms" minOccurs="0" maxOccurs="1"/>
        </xsd:sequence>
      </xsd:complexType>
    </xsd:element>
    <xsd:element name="TaxCatchAll" ma:index="48" nillable="true" ma:displayName="Taxonomy Catch All Column" ma:hidden="true" ma:list="{10a9b459-f748-4682-8f6f-f81aa3c80c14}" ma:internalName="TaxCatchAll" ma:showField="CatchAllData" ma:web="6d48ba6c-7636-493c-9511-d17f380baa4a">
      <xsd:complexType>
        <xsd:complexContent>
          <xsd:extension base="dms:MultiChoiceLookup">
            <xsd:sequence>
              <xsd:element name="Value" type="dms:Lookup" maxOccurs="unbounded" minOccurs="0" nillable="true"/>
            </xsd:sequence>
          </xsd:extension>
        </xsd:complexContent>
      </xsd:complexType>
    </xsd:element>
    <xsd:element name="TaxCatchAllLabel" ma:index="49" nillable="true" ma:displayName="Taxonomy Catch All Column1" ma:hidden="true" ma:list="{10a9b459-f748-4682-8f6f-f81aa3c80c14}" ma:internalName="TaxCatchAllLabel" ma:readOnly="true" ma:showField="CatchAllDataLabel" ma:web="6d48ba6c-7636-493c-9511-d17f380baa4a">
      <xsd:complexType>
        <xsd:complexContent>
          <xsd:extension base="dms:MultiChoiceLookup">
            <xsd:sequence>
              <xsd:element name="Value" type="dms:Lookup" maxOccurs="unbounded" minOccurs="0" nillable="true"/>
            </xsd:sequence>
          </xsd:extension>
        </xsd:complexContent>
      </xsd:complexType>
    </xsd:element>
    <xsd:element name="dbc2634808844628bca332f2ad4e6b27" ma:index="51" nillable="true" ma:taxonomy="true" ma:internalName="dbc2634808844628bca332f2ad4e6b27" ma:taxonomyFieldName="GoalBased5Steps" ma:displayName="Goal Based 5 Steps" ma:default="" ma:fieldId="{dbc26348-0884-4628-bca3-32f2ad4e6b27}" ma:taxonomyMulti="true" ma:sspId="d8ff697d-5860-4c05-b511-7fc89a6bc9bb" ma:termSetId="42fbd79d-c8f3-47d1-8114-6b938d0dc9e9" ma:anchorId="00000000-0000-0000-0000-000000000000" ma:open="false" ma:isKeyword="false">
      <xsd:complexType>
        <xsd:sequence>
          <xsd:element ref="pc:Terms" minOccurs="0" maxOccurs="1"/>
        </xsd:sequence>
      </xsd:complexType>
    </xsd:element>
    <xsd:element name="lcf079fd2205474aacb98bbe353a9ad6" ma:index="53" nillable="true" ma:taxonomy="true" ma:internalName="lcf079fd2205474aacb98bbe353a9ad6" ma:taxonomyFieldName="Keyword" ma:displayName="Keyword" ma:default="" ma:fieldId="{5cf079fd-2205-474a-acb9-8bbe353a9ad6}" ma:taxonomyMulti="true" ma:sspId="d8ff697d-5860-4c05-b511-7fc89a6bc9bb" ma:termSetId="fafafde3-f132-4421-bd76-cd992c6d8a85" ma:anchorId="00000000-0000-0000-0000-000000000000" ma:open="true" ma:isKeyword="false">
      <xsd:complexType>
        <xsd:sequence>
          <xsd:element ref="pc:Terms" minOccurs="0" maxOccurs="1"/>
        </xsd:sequence>
      </xsd:complexType>
    </xsd:element>
    <xsd:element name="jfb0b495a22241d89132dbba03d6c68f" ma:index="55" nillable="true" ma:taxonomy="true" ma:internalName="jfb0b495a22241d89132dbba03d6c68f" ma:taxonomyFieldName="ProductInformation" ma:displayName="ProductInformation" ma:default="" ma:fieldId="{3fb0b495-a222-41d8-9132-dbba03d6c68f}" ma:taxonomyMulti="true" ma:sspId="d8ff697d-5860-4c05-b511-7fc89a6bc9bb" ma:termSetId="11689ae3-18e6-45d9-a6d7-e6d15ae09da2" ma:anchorId="00000000-0000-0000-0000-000000000000" ma:open="false" ma:isKeyword="false">
      <xsd:complexType>
        <xsd:sequence>
          <xsd:element ref="pc:Terms" minOccurs="0" maxOccurs="1"/>
        </xsd:sequence>
      </xsd:complexType>
    </xsd:element>
    <xsd:element name="Code" ma:index="57" nillable="true" ma:displayName="Code" ma:description="Form number, material number, etc." ma:internalName="Code">
      <xsd:simpleType>
        <xsd:restriction base="dms:Text">
          <xsd:maxLength value="255"/>
        </xsd:restriction>
      </xsd:simpleType>
    </xsd:element>
    <xsd:element name="OrderableOnline" ma:index="58" nillable="true" ma:displayName="Orderable Online" ma:default="No" ma:description="Is it orderable through MOL/MMOD?" ma:format="RadioButtons" ma:internalName="OrderableOnline">
      <xsd:simpleType>
        <xsd:restriction base="dms:Choice">
          <xsd:enumeration value="Yes"/>
          <xsd:enumeration value="No"/>
        </xsd:restriction>
      </xsd:simpleType>
    </xsd:element>
    <xsd:element name="HowToOrder" ma:index="59" nillable="true" ma:displayName="How To Order" ma:format="Dropdown" ma:internalName="HowToOrder">
      <xsd:simpleType>
        <xsd:restriction base="dms:Choice">
          <xsd:enumeration value="Materials Online"/>
          <xsd:enumeration value="FAC Materials Online"/>
          <xsd:enumeration value="PBIG Materials Online"/>
          <xsd:enumeration value="MMOD"/>
          <xsd:enumeration value="Local printing only"/>
          <xsd:enumeration value="Other"/>
        </xsd:restriction>
      </xsd:simpleType>
    </xsd:element>
    <xsd:element name="OtherOrderingInformation" ma:index="60" nillable="true" ma:displayName="Other Ordering Information" ma:description="Supply custom ordering information, such as a phone number" ma:internalName="OtherOrderingInformation">
      <xsd:simpleType>
        <xsd:restriction base="dms:Note">
          <xsd:maxLength value="255"/>
        </xsd:restriction>
      </xsd:simpleType>
    </xsd:element>
    <xsd:element name="FulfillmentLocation" ma:index="61" nillable="true" ma:displayName="Fulfillment Location" ma:internalName="FulfillmentLocation">
      <xsd:simpleType>
        <xsd:restriction base="dms:Text">
          <xsd:maxLength value="255"/>
        </xsd:restriction>
      </xsd:simpleType>
    </xsd:element>
    <xsd:element name="FulfillmentProvider" ma:index="62" nillable="true" ma:displayName="Fulfillment Provider" ma:default="Bowne" ma:format="Dropdown" ma:internalName="FulfillmentProvider">
      <xsd:simpleType>
        <xsd:restriction base="dms:Choice">
          <xsd:enumeration value="Bowne"/>
        </xsd:restriction>
      </xsd:simpleType>
    </xsd:element>
    <xsd:element name="PrintVendor" ma:index="63" nillable="true" ma:displayName="Print Vendor" ma:default="Please Select" ma:format="Dropdown" ma:internalName="PrintVendor">
      <xsd:simpleType>
        <xsd:restriction base="dms:Choice">
          <xsd:enumeration value="Please Select"/>
          <xsd:enumeration value="RR Donnelley"/>
          <xsd:enumeration value="Other"/>
        </xsd:restriction>
      </xsd:simpleType>
    </xsd:element>
    <xsd:element name="UnitPrice" ma:index="64" nillable="true" ma:displayName="Unit Price" ma:internalName="UnitPrice">
      <xsd:simpleType>
        <xsd:restriction base="dms:Text">
          <xsd:maxLength value="255"/>
        </xsd:restriction>
      </xsd:simpleType>
    </xsd:element>
    <xsd:element name="CreditCardRequired" ma:index="65" nillable="true" ma:displayName="Credit Card Required" ma:default="0" ma:internalName="CreditCardRequired">
      <xsd:simpleType>
        <xsd:restriction base="dms:Boolean"/>
      </xsd:simpleType>
    </xsd:element>
    <xsd:element name="MaxQuantityPerOrder" ma:index="66" nillable="true" ma:displayName="Max Quantity Per Order" ma:internalName="MaxQuantityPerOrder">
      <xsd:simpleType>
        <xsd:restriction base="dms:Text">
          <xsd:maxLength value="255"/>
        </xsd:restriction>
      </xsd:simpleType>
    </xsd:element>
    <xsd:element name="LowStockQuantityLevel" ma:index="67" nillable="true" ma:displayName="Low Stock Quantity Level" ma:internalName="LowStockQuantityLevel">
      <xsd:simpleType>
        <xsd:restriction base="dms:Text">
          <xsd:maxLength value="255"/>
        </xsd:restriction>
      </xsd:simpleType>
    </xsd:element>
    <xsd:element name="PrintQuantity" ma:index="68" nillable="true" ma:displayName="Print Quantity" ma:internalName="PrintQuantity">
      <xsd:simpleType>
        <xsd:restriction base="dms:Text">
          <xsd:maxLength value="255"/>
        </xsd:restriction>
      </xsd:simpleType>
    </xsd:element>
    <xsd:element name="PackageSize" ma:index="69" nillable="true" ma:displayName="Package Size" ma:default="25" ma:format="Dropdown" ma:internalName="PackageSize">
      <xsd:simpleType>
        <xsd:restriction base="dms:Choice">
          <xsd:enumeration value="1"/>
          <xsd:enumeration value="5"/>
          <xsd:enumeration value="10"/>
          <xsd:enumeration value="15"/>
          <xsd:enumeration value="20"/>
          <xsd:enumeration value="25"/>
          <xsd:enumeration value="50"/>
          <xsd:enumeration value="100"/>
        </xsd:restriction>
      </xsd:simpleType>
    </xsd:element>
    <xsd:element name="MOLAvailableDate" ma:index="70" nillable="true" ma:displayName="MOL Available Date" ma:format="DateTime" ma:internalName="MOLAvailableDate">
      <xsd:simpleType>
        <xsd:restriction base="dms:DateTime"/>
      </xsd:simpleType>
    </xsd:element>
    <xsd:element name="IndividuallyOrderable" ma:index="71" nillable="true" ma:displayName="Individually Orderable" ma:default="1" ma:internalName="IndividuallyOrderable">
      <xsd:simpleType>
        <xsd:restriction base="dms:Boolean"/>
      </xsd:simpleType>
    </xsd:element>
    <xsd:element name="Bulk" ma:index="72" nillable="true" ma:displayName="Bulk" ma:default="1" ma:internalName="Bulk">
      <xsd:simpleType>
        <xsd:restriction base="dms:Boolean"/>
      </xsd:simpleType>
    </xsd:element>
    <xsd:element name="KitComponent" ma:index="73" nillable="true" ma:displayName="Kit Component" ma:internalName="KitComponent">
      <xsd:simpleType>
        <xsd:restriction base="dms:Text">
          <xsd:maxLength value="255"/>
        </xsd:restriction>
      </xsd:simpleType>
    </xsd:element>
    <xsd:element name="MaterialType" ma:index="74" nillable="true" ma:displayName="Material Type" ma:format="Dropdown" ma:internalName="MaterialType">
      <xsd:simpleType>
        <xsd:restriction base="dms:Choice">
          <xsd:enumeration value="Orderable Form"/>
          <xsd:enumeration value="Nonorderable Form"/>
          <xsd:enumeration value="Orderable Material"/>
          <xsd:enumeration value="Nonorderable Material"/>
        </xsd:restriction>
      </xsd:simpleType>
    </xsd:element>
    <xsd:element name="Restrictions" ma:index="75" nillable="true" ma:displayName="Restrictions" ma:default="No Restrictions" ma:format="Dropdown" ma:internalName="Restrictions">
      <xsd:simpleType>
        <xsd:restriction base="dms:Choice">
          <xsd:enumeration value="No Restrictions"/>
          <xsd:enumeration value="For Internal Use Only"/>
          <xsd:enumeration value="For International Offices Only"/>
          <xsd:enumeration value="For PWAs Only"/>
          <xsd:enumeration value="Must be Accompanied by a Current Prospectus"/>
          <xsd:enumeration value="Can be used for all clients including legacy BAI clients on Nat'l Financial platform."/>
          <xsd:enumeration value="See Below"/>
        </xsd:restriction>
      </xsd:simpleType>
    </xsd:element>
    <xsd:element name="AdditionalRestrictions" ma:index="76" nillable="true" ma:displayName="Additional Restrictions" ma:internalName="AdditionalRestrictions">
      <xsd:simpleType>
        <xsd:restriction base="dms:Note">
          <xsd:maxLength value="255"/>
        </xsd:restriction>
      </xsd:simpleType>
    </xsd:element>
    <xsd:element name="LifePriorities" ma:index="77" nillable="true" ma:displayName="Life Priorities" ma:internalName="LifePriorities">
      <xsd:complexType>
        <xsd:complexContent>
          <xsd:extension base="dms:MultiChoice">
            <xsd:sequence>
              <xsd:element name="Value" maxOccurs="unbounded" minOccurs="0" nillable="true">
                <xsd:simpleType>
                  <xsd:restriction base="dms:Choice">
                    <xsd:enumeration value="All"/>
                    <xsd:enumeration value="Health"/>
                    <xsd:enumeration value="Family"/>
                    <xsd:enumeration value="Home"/>
                    <xsd:enumeration value="Finance"/>
                    <xsd:enumeration value="Leisure"/>
                    <xsd:enumeration value="Work"/>
                    <xsd:enumeration value="Giving"/>
                    <xsd:enumeration value="None"/>
                  </xsd:restriction>
                </xsd:simpleType>
              </xsd:element>
            </xsd:sequence>
          </xsd:extension>
        </xsd:complexContent>
      </xsd:complexType>
    </xsd:element>
    <xsd:element name="edfd1e52bc814e1199b8c4ed956de49f" ma:index="78" nillable="true" ma:taxonomy="true" ma:internalName="edfd1e52bc814e1199b8c4ed956de49f" ma:taxonomyFieldName="ClientGoals" ma:displayName="Client Goals" ma:default="" ma:fieldId="{edfd1e52-bc81-4e11-99b8-c4ed956de49f}" ma:taxonomyMulti="true" ma:sspId="d8ff697d-5860-4c05-b511-7fc89a6bc9bb" ma:termSetId="32d06a24-3eb0-4add-b878-313a32c0f541" ma:anchorId="00000000-0000-0000-0000-000000000000" ma:open="false" ma:isKeyword="false">
      <xsd:complexType>
        <xsd:sequence>
          <xsd:element ref="pc:Terms" minOccurs="0" maxOccurs="1"/>
        </xsd:sequence>
      </xsd:complexType>
    </xsd:element>
    <xsd:element name="c73e2f854625407ba1309d2d913b1c58" ma:index="80" nillable="true" ma:taxonomy="true" ma:internalName="c73e2f854625407ba1309d2d913b1c58" ma:taxonomyFieldName="ClientStatus" ma:displayName="Client Status" ma:default="" ma:fieldId="{c73e2f85-4625-407b-a130-9d2d913b1c58}" ma:taxonomyMulti="true" ma:sspId="d8ff697d-5860-4c05-b511-7fc89a6bc9bb" ma:termSetId="f2c0a961-9659-4ce5-94f0-bfce5dbe5684" ma:anchorId="00000000-0000-0000-0000-000000000000" ma:open="false" ma:isKeyword="false">
      <xsd:complexType>
        <xsd:sequence>
          <xsd:element ref="pc:Terms" minOccurs="0" maxOccurs="1"/>
        </xsd:sequence>
      </xsd:complexType>
    </xsd:element>
    <xsd:element name="oe3b62f321e2405080645a7e55c73101" ma:index="82" nillable="true" ma:taxonomy="true" ma:internalName="oe3b62f321e2405080645a7e55c73101" ma:taxonomyFieldName="GoalsBasedCMPSegment" ma:displayName="Goals Based CMP Segment" ma:default="" ma:fieldId="{8e3b62f3-21e2-4050-8064-5a7e55c73101}" ma:taxonomyMulti="true" ma:sspId="d8ff697d-5860-4c05-b511-7fc89a6bc9bb" ma:termSetId="4f0bf45d-c5de-4a45-af72-952cb6b135db" ma:anchorId="00000000-0000-0000-0000-000000000000" ma:open="false" ma:isKeyword="false">
      <xsd:complexType>
        <xsd:sequence>
          <xsd:element ref="pc:Terms" minOccurs="0" maxOccurs="1"/>
        </xsd:sequence>
      </xsd:complexType>
    </xsd:element>
    <xsd:element name="e86f9f77bf1b4a28be265530cb16720a" ma:index="84" nillable="true" ma:taxonomy="true" ma:internalName="e86f9f77bf1b4a28be265530cb16720a" ma:taxonomyFieldName="Distribution" ma:displayName="Distribution" ma:default="" ma:fieldId="{e86f9f77-bf1b-4a28-be26-5530cb16720a}" ma:taxonomyMulti="true" ma:sspId="d8ff697d-5860-4c05-b511-7fc89a6bc9bb" ma:termSetId="3b58b1d7-afd4-4c75-bdb6-6ae797c3f557" ma:anchorId="00000000-0000-0000-0000-000000000000" ma:open="false" ma:isKeyword="false">
      <xsd:complexType>
        <xsd:sequence>
          <xsd:element ref="pc:Terms" minOccurs="0" maxOccurs="1"/>
        </xsd:sequence>
      </xsd:complexType>
    </xsd:element>
    <xsd:element name="g445d76ccb744d6fbbd4f07be37e144f" ma:index="86" nillable="true" ma:taxonomy="true" ma:internalName="g445d76ccb744d6fbbd4f07be37e144f" ma:taxonomyFieldName="BrandLogo" ma:displayName="BrandLogo" ma:default="" ma:fieldId="{0445d76c-cb74-4d6f-bbd4-f07be37e144f}" ma:taxonomyMulti="true" ma:sspId="d8ff697d-5860-4c05-b511-7fc89a6bc9bb" ma:termSetId="44b9f54a-64be-4be0-bc76-e6bf3611ee97" ma:anchorId="00000000-0000-0000-0000-000000000000" ma:open="false" ma:isKeyword="false">
      <xsd:complexType>
        <xsd:sequence>
          <xsd:element ref="pc:Terms" minOccurs="0" maxOccurs="1"/>
        </xsd:sequence>
      </xsd:complexType>
    </xsd:element>
    <xsd:element name="dbdfd46a22db4d3da3340b342df1bbfb" ma:index="88" nillable="true" ma:taxonomy="true" ma:internalName="dbdfd46a22db4d3da3340b342df1bbfb" ma:taxonomyFieldName="BusinessSegmentForContent" ma:displayName="Business Segment For Content" ma:default="" ma:fieldId="{dbdfd46a-22db-4d3d-a334-0b342df1bbfb}" ma:taxonomyMulti="true" ma:sspId="d8ff697d-5860-4c05-b511-7fc89a6bc9bb" ma:termSetId="9c01e5c8-39af-41ed-9fb4-22d8392c7ef7" ma:anchorId="00000000-0000-0000-0000-000000000000" ma:open="false" ma:isKeyword="false">
      <xsd:complexType>
        <xsd:sequence>
          <xsd:element ref="pc:Terms" minOccurs="0" maxOccurs="1"/>
        </xsd:sequence>
      </xsd:complexType>
    </xsd:element>
    <xsd:element name="b2cf881e64c84a2f9d83e6fe5cb98f7f" ma:index="90" nillable="true" ma:taxonomy="true" ma:internalName="b2cf881e64c84a2f9d83e6fe5cb98f7f" ma:taxonomyFieldName="DocumentAssetDescription" ma:displayName="DocumentAssetDescription" ma:default="" ma:fieldId="{b2cf881e-64c8-4a2f-9d83-e6fe5cb98f7f}" ma:sspId="d8ff697d-5860-4c05-b511-7fc89a6bc9bb" ma:termSetId="5a8982b9-bac4-4887-8262-17ffb10ab64e" ma:anchorId="f72da7c0-57eb-4abf-8da5-38c03858ae9d" ma:open="false" ma:isKeyword="false">
      <xsd:complexType>
        <xsd:sequence>
          <xsd:element ref="pc:Terms" minOccurs="0" maxOccurs="1"/>
        </xsd:sequence>
      </xsd:complexType>
    </xsd:element>
    <xsd:element name="GWMDescription" ma:index="92" nillable="true" ma:displayName="GWMDescription" ma:description="Enter a short description of your content that will show up in Search Results and on the Detail Page" ma:internalName="GWMDescription">
      <xsd:simpleType>
        <xsd:restriction base="dms:Note"/>
      </xsd:simpleType>
    </xsd:element>
    <xsd:element name="GWMPublisher" ma:index="93" nillable="true" ma:displayName="GWMPublisher" ma:description="Name of most recent submitting publisher" ma:list="UserInfo" ma:SharePointGroup="0" ma:internalName="GWMPublish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WMCustomErrorMessage" ma:index="94" nillable="true" ma:displayName="GWMCustomErrorMessage" ma:description="Would you like to change the error message that appears when a non-provisioned user tries to view this resource, or when a user tries to view this resource after it has expired? [include the default error message]" ma:internalName="GWMCustomErrorMessage">
      <xsd:simpleType>
        <xsd:restriction base="dms:Unknown"/>
      </xsd:simpleType>
    </xsd:element>
    <xsd:element name="c57efd1b939c4c8d94f693de398fc8f3" ma:index="95" nillable="true" ma:taxonomy="true" ma:internalName="c57efd1b939c4c8d94f693de398fc8f3" ma:taxonomyFieldName="GWMLifePriorities" ma:displayName="GWMLifePriorities" ma:default="" ma:fieldId="{c57efd1b-939c-4c8d-94f6-93de398fc8f3}" ma:taxonomyMulti="true" ma:sspId="d8ff697d-5860-4c05-b511-7fc89a6bc9bb" ma:termSetId="92d14cc1-5c85-4f05-9968-d0039527755d" ma:anchorId="00000000-0000-0000-0000-000000000000" ma:open="false" ma:isKeyword="false">
      <xsd:complexType>
        <xsd:sequence>
          <xsd:element ref="pc:Terms" minOccurs="0" maxOccurs="1"/>
        </xsd:sequence>
      </xsd:complexType>
    </xsd:element>
    <xsd:element name="GWMAlternateURLForNewsAndAlerts" ma:index="98" nillable="true" ma:displayName="GWMAlternateURLForNewsAndAlerts" ma:internalName="GWMAlternateURLForNewsAndAlerts">
      <xsd:simpleType>
        <xsd:restriction base="dms:Unknown"/>
      </xsd:simpleType>
    </xsd:element>
    <xsd:element name="ga27b2abc0e84b9d8687a156b55a9c67" ma:index="99" nillable="true" ma:taxonomy="true" ma:internalName="ga27b2abc0e84b9d8687a156b55a9c67" ma:taxonomyFieldName="GWMCampaignName" ma:displayName="GWMCampaignName" ma:default="" ma:fieldId="{0a27b2ab-c0e8-4b9d-8687-a156b55a9c67}" ma:taxonomyMulti="true" ma:sspId="d8ff697d-5860-4c05-b511-7fc89a6bc9bb" ma:termSetId="313bc2f9-af72-472d-8ec0-4397791c898d" ma:anchorId="00000000-0000-0000-0000-000000000000" ma:open="false" ma:isKeyword="false">
      <xsd:complexType>
        <xsd:sequence>
          <xsd:element ref="pc:Terms" minOccurs="0" maxOccurs="1"/>
        </xsd:sequence>
      </xsd:complexType>
    </xsd:element>
    <xsd:element name="GWMViewMoreURL" ma:index="101" nillable="true" ma:displayName="GWMViewMoreURL" ma:default="Alternate URL" ma:format="Dropdown" ma:internalName="GWMViewMoreURL">
      <xsd:simpleType>
        <xsd:restriction base="dms:Choice">
          <xsd:enumeration value="Content"/>
          <xsd:enumeration value="Article"/>
          <xsd:enumeration value="Alternate URL"/>
        </xsd:restriction>
      </xsd:simpleType>
    </xsd:element>
    <xsd:element name="GWMAudience" ma:index="102" nillable="true" ma:displayName="GWMAudience" ma:default="Clients" ma:internalName="GWMAudience">
      <xsd:complexType>
        <xsd:complexContent>
          <xsd:extension base="dms:MultiChoice">
            <xsd:sequence>
              <xsd:element name="Value" maxOccurs="unbounded" minOccurs="0" nillable="true">
                <xsd:simpleType>
                  <xsd:restriction base="dms:Choice">
                    <xsd:enumeration value="Clients"/>
                    <xsd:enumeration value="Prospects"/>
                    <xsd:enumeration value="Branch Sales Staff"/>
                    <xsd:enumeration value="Branch Office Management"/>
                    <xsd:enumeration value="Home Office"/>
                  </xsd:restriction>
                </xsd:simpleType>
              </xsd:element>
            </xsd:sequence>
          </xsd:extension>
        </xsd:complexContent>
      </xsd:complexType>
    </xsd:element>
    <xsd:element name="l24c794622b74f509ac7c7a244406b53" ma:index="103" nillable="true" ma:taxonomy="true" ma:internalName="l24c794622b74f509ac7c7a244406b53" ma:taxonomyFieldName="AdviceMatrix" ma:displayName="AdviceMatrix" ma:default="" ma:fieldId="{524c7946-22b7-4f50-9ac7-c7a244406b53}" ma:taxonomyMulti="true" ma:sspId="d8ff697d-5860-4c05-b511-7fc89a6bc9bb" ma:termSetId="d96ec0dc-7c4c-432b-804f-c618fec96d37" ma:anchorId="00000000-0000-0000-0000-000000000000" ma:open="false" ma:isKeyword="false">
      <xsd:complexType>
        <xsd:sequence>
          <xsd:element ref="pc:Terms" minOccurs="0" maxOccurs="1"/>
        </xsd:sequence>
      </xsd:complexType>
    </xsd:element>
    <xsd:element name="InventoryReportingGroup" ma:index="105" nillable="true" ma:displayName="InventoryReportingGroup" ma:format="Dropdown" ma:internalName="InventoryReportingGroup" ma:readOnly="false">
      <xsd:simpleType>
        <xsd:restriction base="dms:Choice">
          <xsd:enumeration value="Please select"/>
          <xsd:enumeration value="Product Marketing -  ACTM"/>
          <xsd:enumeration value="Product Marketing -  Advice and Guidance"/>
          <xsd:enumeration value="Product Marketing - Advisor Tools"/>
          <xsd:enumeration value="Product Marketing -  Alternative Investments"/>
          <xsd:enumeration value="Product Marketing -  Annuities"/>
          <xsd:enumeration value="Product Marketing - Banking - Card"/>
          <xsd:enumeration value="Product Marketing -  Banking - Cash Management"/>
          <xsd:enumeration value="Product Marketing -  Banking - Lending"/>
          <xsd:enumeration value="Product Marketing - Banking - Mortgage"/>
          <xsd:enumeration value="Product Marketing -  Capital Markets"/>
          <xsd:enumeration value="Product Marketing -  CES"/>
          <xsd:enumeration value="Product Marketing -  Consulting Services"/>
          <xsd:enumeration value="Product Marketing -  GBWM"/>
          <xsd:enumeration value="Product Marketing -  Insurance"/>
          <xsd:enumeration value="Product Marketing -  Legal , Compliance and Operations"/>
          <xsd:enumeration value="Product Marketing -  Managed Solutions Group"/>
          <xsd:enumeration value="Product Marketing -  Markets"/>
          <xsd:enumeration value="Product Marketing -  Merrill Edge"/>
          <xsd:enumeration value="Product Marketing -  Mutual Funds"/>
          <xsd:enumeration value="Product Marketing - Philanthropy"/>
          <xsd:enumeration value="Product Marketing -  Retirement"/>
          <xsd:enumeration value="Product Marketing -  Retirement Institutional"/>
          <xsd:enumeration value="Product Marketing - Specialty Asset Management"/>
          <xsd:enumeration value="Product Marketing -  Trust"/>
          <xsd:enumeration value="Product Marketing -  US Trust"/>
          <xsd:enumeration value="Product Marketing – Wealth Structuring"/>
          <xsd:enumeration value="Product Marketing -  Other"/>
          <xsd:enumeration value="Affluent Marketing - ACTM"/>
          <xsd:enumeration value="Affluent Marketing -  Advice and Guidance"/>
          <xsd:enumeration value="Affluent Marketing -  Alternative Investments"/>
          <xsd:enumeration value="Affluent Marketing -  Annuities"/>
          <xsd:enumeration value="Affluent Marketing - Banking - Card"/>
          <xsd:enumeration value="Affluent Marketing -  Banking - Cash Management"/>
          <xsd:enumeration value="Affluent Marketing -  Banking - Lending"/>
          <xsd:enumeration value="Affluent Marketing - Banking - Mortgage"/>
          <xsd:enumeration value="Affluent Marketing -  Capital Markets"/>
          <xsd:enumeration value="Affluent Marketing -  CES"/>
          <xsd:enumeration value="Affluent Marketing -  Consulting Services"/>
          <xsd:enumeration value="Affluent Marketing -  GBWM"/>
          <xsd:enumeration value="Affluent Marketing -  Insurance"/>
          <xsd:enumeration value="Affluent Marketing -  Legal , Compliance and Operations"/>
          <xsd:enumeration value="Affluent Marketing -  Managed Solutions Group"/>
          <xsd:enumeration value="Affluent Marketing -  Markets"/>
          <xsd:enumeration value="Affluent Marketing -  Merrill Edge"/>
          <xsd:enumeration value="Affluent Marketing -  Mutual Funds"/>
          <xsd:enumeration value="Affluent Marketing -  Retirement"/>
          <xsd:enumeration value="Affluent Marketing -  Retirement Institutional"/>
          <xsd:enumeration value="Affluent Marketing -  Trust"/>
          <xsd:enumeration value="Affluent Marketing -  US Trust"/>
          <xsd:enumeration value="Affluent Marketing -  Other"/>
          <xsd:enumeration value="UHNW Marketing - ACTM"/>
          <xsd:enumeration value="UHNW Marketing -  Advice and Guidance"/>
          <xsd:enumeration value="UHNW Marketing -  Alternative Investments"/>
          <xsd:enumeration value="UHNW Marketing - Banking"/>
          <xsd:enumeration value="UHNW Marketing - Business Related Services"/>
          <xsd:enumeration value="UHNW Marketing - Center for Family Wealth Dynamics and Governance"/>
          <xsd:enumeration value="UHNW Marketing -  CES"/>
          <xsd:enumeration value="UHNW Marketing - Client Relationships"/>
          <xsd:enumeration value="UHNW Marketing - Financial Education"/>
          <xsd:enumeration value="UHNW Marketing -  GBWM"/>
          <xsd:enumeration value="UHNW Marketing - Global Investments"/>
          <xsd:enumeration value="UHNW Marketing -  Insurance"/>
          <xsd:enumeration value="UHNW Marketing -  Legal , Compliance and Operations"/>
          <xsd:enumeration value="UHNW Marketing - Lending"/>
          <xsd:enumeration value="UHNW Marketing -  Managed Solutions Group"/>
          <xsd:enumeration value="UHNW Marketing - Marketing"/>
          <xsd:enumeration value="UHNW Marketing -  Markets"/>
          <xsd:enumeration value="UHNW Marketing -  Mutual Funds"/>
          <xsd:enumeration value="UHNW Marketing - OPM"/>
          <xsd:enumeration value="UHNW Marketing - Philanthropic Services"/>
          <xsd:enumeration value="UHNW Marketing -  Retirement"/>
          <xsd:enumeration value="UHNW Marketing -  Retirement Institutional"/>
          <xsd:enumeration value="UHNW Marketing - Strategic Wealth Advisory"/>
          <xsd:enumeration value="UHNW Marketing -  Trust"/>
          <xsd:enumeration value="UHNW Marketing -  Other"/>
          <xsd:enumeration value="Field Marketing - ACTM"/>
          <xsd:enumeration value="Field Marketing - MyMerrill.com/FA Presence"/>
          <xsd:enumeration value="Field Marketing -  Advice and Guidance"/>
          <xsd:enumeration value="Field Marketing - Advisor Magazine"/>
          <xsd:enumeration value="Field Marketing - Advisor Recognition Lists"/>
          <xsd:enumeration value="Field Marketing - American Lifestyle Magazine"/>
          <xsd:enumeration value="Field Marketing - Bio &amp; Value Proposition"/>
          <xsd:enumeration value="Field Marketing - Business Development Funds"/>
          <xsd:enumeration value="Field Marketing - CMS &amp; Advisor Writing Service"/>
          <xsd:enumeration value="Field Marketing - Core Marketing Materials"/>
          <xsd:enumeration value="Field Marketing - Departing FA"/>
          <xsd:enumeration value="Field Marketing - Digital &amp; Social Marketing"/>
          <xsd:enumeration value="Field Marketing - eComms/Perspectives"/>
          <xsd:enumeration value="Field Marketing - Enterprise"/>
          <xsd:enumeration value="Field Marketing - Events"/>
          <xsd:enumeration value="Field Marketing - FA.com/Branch.com"/>
          <xsd:enumeration value="Field Marketing -  GBWM"/>
          <xsd:enumeration value="Field Marketing - General Marketing Center"/>
          <xsd:enumeration value="Field Marketing - Letter Library"/>
          <xsd:enumeration value="Field Marketing - LinkedIn"/>
          <xsd:enumeration value="Field Marketing - Local Advertising"/>
          <xsd:enumeration value="Field Marketing - Local Public Relations"/>
          <xsd:enumeration value="Field Marketing - Local Sponsorships/Trade Shows"/>
          <xsd:enumeration value="Field Marketing - ML Branding &amp; Advertising"/>
          <xsd:enumeration value="Field Marketing - Niche &amp; Segment"/>
          <xsd:enumeration value="Field Marketing - PMD"/>
          <xsd:enumeration value="Field Marketing - Stationery"/>
          <xsd:enumeration value="Field Marketing -  Other"/>
          <xsd:enumeration value="Institutional Marketing - ACTM"/>
          <xsd:enumeration value="Institutional Marketing -  Advice and Guidance"/>
          <xsd:enumeration value="Institutional Marketing -  Alternative Investments"/>
          <xsd:enumeration value="Institutional Marketing -  Annuities"/>
          <xsd:enumeration value="Institutional Marketing - Banking - Card"/>
          <xsd:enumeration value="Institutional Marketing -  Banking - Cash Management"/>
          <xsd:enumeration value="Institutional Marketing -  Banking - Lending"/>
          <xsd:enumeration value="Institutional Marketing - Banking - Mortgage"/>
          <xsd:enumeration value="Institutional Marketing -  Capital Markets"/>
          <xsd:enumeration value="Institutional Marketing -  CES"/>
          <xsd:enumeration value="Institutional Marketing -  Consulting Services"/>
          <xsd:enumeration value="Institutional Marketing -  GBWM"/>
          <xsd:enumeration value="Institutional Marketing -  Insurance"/>
          <xsd:enumeration value="Institutional Marketing -  Legal , Compliance and Operations"/>
          <xsd:enumeration value="Institutional Marketing -  Managed Solutions Group"/>
          <xsd:enumeration value="Institutional Marketing -  Markets"/>
          <xsd:enumeration value="Institutional Marketing -  Merrill Edge"/>
          <xsd:enumeration value="Institutional Marketing -  Mutual Funds"/>
          <xsd:enumeration value="Institutional Marketing -  Retirement"/>
          <xsd:enumeration value="Institutional Marketing -  Retirement Institutional"/>
          <xsd:enumeration value="Institutional Marketing -  Trust"/>
          <xsd:enumeration value="Institutional Marketing -  US Trust"/>
          <xsd:enumeration value="Institutional Marketing -  Other"/>
          <xsd:enumeration value="Other Marketing - ACTM"/>
          <xsd:enumeration value="Other Marketing -  Advice and Guidance"/>
          <xsd:enumeration value="Other Marketing -  Alternative Investments"/>
          <xsd:enumeration value="Other Marketing -  Annuities"/>
          <xsd:enumeration value="Other Marketing - Banking - Card"/>
          <xsd:enumeration value="Other Marketing -  Banking - Cash Management"/>
          <xsd:enumeration value="Other Marketing -  Banking - Lending"/>
          <xsd:enumeration value="Other Marketing - Banking - Mortgage"/>
          <xsd:enumeration value="Other Marketing -  Capital Markets"/>
          <xsd:enumeration value="Other Marketing -  CES"/>
          <xsd:enumeration value="Other Marketing -  Consulting Services"/>
          <xsd:enumeration value="Other Marketing -  GBWM"/>
          <xsd:enumeration value="Other Marketing -  Insurance"/>
          <xsd:enumeration value="Other Marketing -  Legal , Compliance and Operations"/>
          <xsd:enumeration value="Other Marketing -  Managed Solutions Group"/>
          <xsd:enumeration value="Other Marketing -  Markets"/>
          <xsd:enumeration value="Other Marketing -  Merrill Edge"/>
          <xsd:enumeration value="Other Marketing -  Mutual Funds"/>
          <xsd:enumeration value="Other Marketing -  Retirement"/>
          <xsd:enumeration value="Other Marketing -  Retirement Institutional"/>
          <xsd:enumeration value="Other Marketing -  Trust"/>
          <xsd:enumeration value="Other Marketing -  US Trust"/>
          <xsd:enumeration value="Other Marketing -  Other"/>
          <xsd:enumeration value="OPM -  Advice and Guidance"/>
          <xsd:enumeration value="OPM - CA"/>
          <xsd:enumeration value="OPM - CRM"/>
          <xsd:enumeration value="OPM - Director"/>
          <xsd:enumeration value="OPM - FA"/>
          <xsd:enumeration value="OPM -  Other"/>
          <xsd:enumeration value="PBIG - ACTM"/>
          <xsd:enumeration value="PBIG -  Advice and Guidance"/>
          <xsd:enumeration value="PBIG -  Alternative Investments"/>
          <xsd:enumeration value="PBIG - Banking"/>
          <xsd:enumeration value="PBIG - Business Related Services"/>
          <xsd:enumeration value="PBIG - Center for Family Wealth Dynamics and Governance"/>
          <xsd:enumeration value="PBIG -  CES"/>
          <xsd:enumeration value="PBIG - Client Relationships"/>
          <xsd:enumeration value="PBIG - Financial Education"/>
          <xsd:enumeration value="PBIG -  GBWM"/>
          <xsd:enumeration value="PBIG - Global Investments"/>
          <xsd:enumeration value="PBIG -  Insurance"/>
          <xsd:enumeration value="PBIG -  Legal , Compliance and Operations"/>
          <xsd:enumeration value="PBIG - Lending"/>
          <xsd:enumeration value="PBIG -  Managed Solutions Group"/>
          <xsd:enumeration value="PBIG - Marketing"/>
          <xsd:enumeration value="PBIG -  Markets"/>
          <xsd:enumeration value="PBIG -  Mutual Funds"/>
          <xsd:enumeration value="PBIG - OPM"/>
          <xsd:enumeration value="PBIG - Philanthropic Services"/>
          <xsd:enumeration value="PBIG -  Retirement"/>
          <xsd:enumeration value="PBIG -  Retirement Institutional"/>
          <xsd:enumeration value="PBIG - Strategic Wealth Advisory"/>
          <xsd:enumeration value="PBIG -  Trust"/>
          <xsd:enumeration value="PBIG -  Other"/>
          <xsd:enumeration value="LOB - ACTM"/>
          <xsd:enumeration value="LOB - Advice and Guidance"/>
          <xsd:enumeration value="LOB - Alternative Investments"/>
          <xsd:enumeration value="LOB - Annuities"/>
          <xsd:enumeration value="LOB - Banking - Card"/>
          <xsd:enumeration value="LOB - Banking -Cash Management"/>
          <xsd:enumeration value="LOB - Banking - Lending"/>
          <xsd:enumeration value="LOB - Banking - Mortgage"/>
          <xsd:enumeration value="LOB - Capital Markets"/>
          <xsd:enumeration value="LOB - CES"/>
          <xsd:enumeration value="LOB - Consulting Services"/>
          <xsd:enumeration value="LOB - GBWM"/>
          <xsd:enumeration value="LOB - Insurance"/>
          <xsd:enumeration value="LOB - Legal , Compliance and Operations"/>
          <xsd:enumeration value="LOB - Managed Solutions Group"/>
          <xsd:enumeration value="LOB - Markets"/>
          <xsd:enumeration value="LOB - Merrill Edge"/>
          <xsd:enumeration value="LOB - Mutual Funds"/>
          <xsd:enumeration value="LOB - Retirement"/>
          <xsd:enumeration value="LOB - Retirement Institutional"/>
          <xsd:enumeration value="LOB - Statements"/>
          <xsd:enumeration value="LOB - Trust"/>
          <xsd:enumeration value="LOB - US Trust"/>
          <xsd:enumeration value="LOB - Other"/>
          <xsd:enumeration value="PMD - PMD Program"/>
          <xsd:enumeration value="PMD - PMD FA"/>
          <xsd:enumeration value="PMD - PMD TFA"/>
          <xsd:enumeration value="PMD - PMD BTFA-BFA"/>
          <xsd:enumeration value="PMD - PMD Mentor"/>
          <xsd:enumeration value="PMD - PMD Coordinator"/>
          <xsd:enumeration value="Global Client Segment- Advice and Guidance"/>
          <xsd:enumeration value="Global Client Segment- Banking - Card"/>
          <xsd:enumeration value="Global Client Segment- Banking - Cash Management"/>
          <xsd:enumeration value="Global Client Segment- Banking - Credit Solutions"/>
          <xsd:enumeration value="Global Client Segment- Capital Markets"/>
          <xsd:enumeration value="Global Client Segment- Investments"/>
          <xsd:enumeration value="Global Client Segment- Operations"/>
          <xsd:enumeration value="Global Client Segment- ITWS"/>
          <xsd:enumeration value="Global Client Segment - Managed Solutions"/>
          <xsd:enumeration value="Global Client Segment- Mutual Funds"/>
          <xsd:enumeration value="Global Client Segment- Other"/>
          <xsd:enumeration value="DDComm"/>
          <xsd:enumeration value="Other"/>
        </xsd:restriction>
      </xsd:simpleType>
    </xsd:element>
    <xsd:element name="ElectronicDelivery" ma:index="106" nillable="true" ma:displayName="ElectronicDelivery" ma:default="No" ma:description="Is this document appropriate for Electronic Delivery?&#10;" ma:format="RadioButtons" ma:internalName="ElectronicDelivery">
      <xsd:simpleType>
        <xsd:restriction base="dms:Choice">
          <xsd:enumeration value="Yes"/>
          <xsd:enumeration value="No"/>
        </xsd:restriction>
      </xsd:simpleType>
    </xsd:element>
    <xsd:element name="MRCComplianceOrLegalReviewersDetails" ma:index="107" nillable="true" ma:displayName="MRCComplianceOrLegalReviewersDetails" ma:internalName="MRCComplianceOrLegalReviewersDetails">
      <xsd:simpleType>
        <xsd:restriction base="dms:Text">
          <xsd:maxLength value="255"/>
        </xsd:restriction>
      </xsd:simpleType>
    </xsd:element>
    <xsd:element name="MRCRPReviewerDetails" ma:index="108" nillable="true" ma:displayName="MRCRPReviewerDetails" ma:internalName="MRCRPReviewerDetails">
      <xsd:simpleType>
        <xsd:restriction base="dms:Text">
          <xsd:maxLength value="255"/>
        </xsd:restriction>
      </xsd:simpleType>
    </xsd:element>
    <xsd:element name="GWMLongUpdateTextForNewsAndAlertCarouselPF" ma:index="109" nillable="true" ma:displayName="GWMLongUpdateTextForNewsAndAlertCarouselPF" ma:description="Update article text for News &amp; Alert Carousel, suggested limit of 800 characters, hyperlink use enabled" ma:internalName="GWMLongUpdateTextForNewsAndAlertCarouselPF">
      <xsd:simpleType>
        <xsd:restriction base="dms:Unknown"/>
      </xsd:simpleType>
    </xsd:element>
    <xsd:element name="CustomizableForPOD" ma:index="110" nillable="true" ma:displayName="CustomizableForPOD" ma:internalName="CustomizableForPOD">
      <xsd:simpleType>
        <xsd:restriction base="dms:Text">
          <xsd:maxLength value="255"/>
        </xsd:restriction>
      </xsd:simpleType>
    </xsd:element>
    <xsd:element name="Imported" ma:index="111" nillable="true" ma:displayName="Imported" ma:internalName="Imported">
      <xsd:simpleType>
        <xsd:restriction base="dms:Text">
          <xsd:maxLength value="255"/>
        </xsd:restriction>
      </xsd:simpleType>
    </xsd:element>
    <xsd:element name="Imprinting" ma:index="112" nillable="true" ma:displayName="Imprinting" ma:internalName="Imprinting">
      <xsd:simpleType>
        <xsd:restriction base="dms:Text">
          <xsd:maxLength value="255"/>
        </xsd:restriction>
      </xsd:simpleType>
    </xsd:element>
    <xsd:element name="Linkedproduct" ma:index="113" nillable="true" ma:displayName="Linkedproduct" ma:internalName="Linkedproduct">
      <xsd:simpleType>
        <xsd:restriction base="dms:Text">
          <xsd:maxLength value="255"/>
        </xsd:restriction>
      </xsd:simpleType>
    </xsd:element>
    <xsd:element name="Size" ma:index="114" nillable="true" ma:displayName="Size" ma:internalName="Size">
      <xsd:simpleType>
        <xsd:restriction base="dms:Text">
          <xsd:maxLength value="255"/>
        </xsd:restriction>
      </xsd:simpleType>
    </xsd:element>
    <xsd:element name="Symbol" ma:index="115" nillable="true" ma:displayName="Symbol" ma:internalName="Symbol">
      <xsd:simpleType>
        <xsd:restriction base="dms:Text">
          <xsd:maxLength value="255"/>
        </xsd:restriction>
      </xsd:simpleType>
    </xsd:element>
    <xsd:element name="USPCMarketingContact" ma:index="116" nillable="true" ma:displayName="USPCMarketingContact" ma:internalName="USPCMarketingContact">
      <xsd:simpleType>
        <xsd:restriction base="dms:Text">
          <xsd:maxLength value="255"/>
        </xsd:restriction>
      </xsd:simpleType>
    </xsd:element>
    <xsd:element name="CalcAssetDesc" ma:index="117" nillable="true" ma:displayName="CalcAssetDesc" ma:internalName="CalcAssetDesc">
      <xsd:simpleType>
        <xsd:restriction base="dms:Text">
          <xsd:maxLength value="255"/>
        </xsd:restriction>
      </xsd:simpleType>
    </xsd:element>
    <xsd:element name="IsPBIG" ma:index="118" nillable="true" ma:displayName="IsPBIG" ma:default="0" ma:internalName="IsPBIG">
      <xsd:simpleType>
        <xsd:restriction base="dms:Boolean"/>
      </xsd:simpleType>
    </xsd:element>
    <xsd:element name="GWMBulk" ma:index="119" nillable="true" ma:displayName="GWMBulk" ma:format="RadioButtons" ma:internalName="GWMBulk">
      <xsd:simpleType>
        <xsd:restriction base="dms:Choice">
          <xsd:enumeration value="Yes"/>
          <xsd:enumeration value="No"/>
        </xsd:restriction>
      </xsd:simpleType>
    </xsd:element>
    <xsd:element name="GWMIndividuallyOrderable" ma:index="120" nillable="true" ma:displayName="GWMIndividuallyOrderable" ma:format="RadioButtons" ma:internalName="GWMIndividuallyOrderable">
      <xsd:simpleType>
        <xsd:restriction base="dms:Choice">
          <xsd:enumeration value="Yes"/>
          <xsd:enumeration value="No"/>
        </xsd:restriction>
      </xsd:simpleType>
    </xsd:element>
    <xsd:element name="ItemStatus" ma:index="121" nillable="true" ma:displayName="ItemStatus" ma:internalName="ItemStatus">
      <xsd:simpleType>
        <xsd:restriction base="dms:Text">
          <xsd:maxLength value="255"/>
        </xsd:restriction>
      </xsd:simpleType>
    </xsd:element>
    <xsd:element name="PushToMLOne" ma:index="122" nillable="true" ma:displayName="PushToMLOne" ma:default="0" ma:internalName="PushToMLOne">
      <xsd:simpleType>
        <xsd:restriction base="dms:Boolean"/>
      </xsd:simpleType>
    </xsd:element>
    <xsd:element name="GWMLOBComplianceApprover" ma:index="123" nillable="true" ma:displayName="GWMLOBComplianceApprover" ma:description="Select the name of the LOB Compliance/Legal approver who approved this item" ma:list="UserInfo" ma:SharePointGroup="0" ma:internalName="GWMLOBCompliance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WMLOBRPApprover" ma:index="124" nillable="true" ma:displayName="GWMLOBRPApprover" ma:description="Select the name of the LOB Compliance/Legal approver who approved this item" ma:list="UserInfo" ma:SharePointGroup="0" ma:internalName="GWMLOBRP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Track" ma:index="125" nillable="true" ma:displayName="PublicationTrack" ma:default="Non-Standard Track (MRC and LOB Legal/Compliance Approval)" ma:format="RadioButtons" ma:internalName="PublicationTrack">
      <xsd:simpleType>
        <xsd:restriction base="dms:Choice">
          <xsd:enumeration value="Non-Standard Track (MRC and LOB Legal/Compliance Approval)"/>
          <xsd:enumeration value="Standard Track (MRC Approval Only)"/>
          <xsd:enumeration value="Fast Track (LOB RP Approver Only)"/>
        </xsd:restriction>
      </xsd:simpleType>
    </xsd:element>
    <xsd:element name="a34550a808ee4bfbbc3bab903fd3a562" ma:index="126" nillable="true" ma:taxonomy="true" ma:internalName="a34550a808ee4bfbbc3bab903fd3a562" ma:taxonomyFieldName="Theme" ma:displayName="Theme" ma:default="" ma:fieldId="{a34550a8-08ee-4bfb-bc3b-ab903fd3a562}" ma:taxonomyMulti="true" ma:sspId="d8ff697d-5860-4c05-b511-7fc89a6bc9bb" ma:termSetId="f5dcdf7b-b714-4303-8a3c-65aaf28e7006" ma:anchorId="00000000-0000-0000-0000-000000000000" ma:open="false" ma:isKeyword="false">
      <xsd:complexType>
        <xsd:sequence>
          <xsd:element ref="pc:Terms" minOccurs="0" maxOccurs="1"/>
        </xsd:sequence>
      </xsd:complexType>
    </xsd:element>
    <xsd:element name="n432f4ec6b8c41579dee1e327b790904" ma:index="128" nillable="true" ma:taxonomy="true" ma:internalName="n432f4ec6b8c41579dee1e327b790904" ma:taxonomyFieldName="AssetAllocationGeography" ma:displayName="Asset Allocation Geography" ma:default="" ma:fieldId="{7432f4ec-6b8c-4157-9dee-1e327b790904}" ma:taxonomyMulti="true" ma:sspId="d8ff697d-5860-4c05-b511-7fc89a6bc9bb" ma:termSetId="b34abefd-91d1-4279-8da7-f1dcb384ee10" ma:anchorId="00000000-0000-0000-0000-000000000000" ma:open="false" ma:isKeyword="false">
      <xsd:complexType>
        <xsd:sequence>
          <xsd:element ref="pc:Terms" minOccurs="0" maxOccurs="1"/>
        </xsd:sequence>
      </xsd:complexType>
    </xsd:element>
    <xsd:element name="pb64bed54ba54a08ae51be86e952de58" ma:index="130" nillable="true" ma:taxonomy="true" ma:internalName="pb64bed54ba54a08ae51be86e952de58" ma:taxonomyFieldName="AssetClass" ma:displayName="Asset Class" ma:default="" ma:fieldId="{9b64bed5-4ba5-4a08-ae51-be86e952de58}" ma:taxonomyMulti="true" ma:sspId="d8ff697d-5860-4c05-b511-7fc89a6bc9bb" ma:termSetId="451dc42d-8f74-4a03-b878-778b66cb5dcd" ma:anchorId="00000000-0000-0000-0000-000000000000" ma:open="false" ma:isKeyword="false">
      <xsd:complexType>
        <xsd:sequence>
          <xsd:element ref="pc:Terms" minOccurs="0" maxOccurs="1"/>
        </xsd:sequence>
      </xsd:complexType>
    </xsd:element>
    <xsd:element name="Frequency" ma:index="132" nillable="true" ma:displayName="Frequency" ma:description="How often is this document published?" ma:format="Dropdown" ma:internalName="Frequency">
      <xsd:simpleType>
        <xsd:restriction base="dms:Choice">
          <xsd:enumeration value="Daily"/>
          <xsd:enumeration value="Weekly"/>
          <xsd:enumeration value="Bi-Weekly"/>
          <xsd:enumeration value="Monthly"/>
          <xsd:enumeration value="Quarterly"/>
          <xsd:enumeration value="Yearly"/>
          <xsd:enumeration value="Semi –Annual"/>
          <xsd:enumeration value="Ad Hoc"/>
        </xsd:restriction>
      </xsd:simpleType>
    </xsd:element>
    <xsd:element name="PublicationAuthor" ma:index="133" nillable="true" ma:displayName="Publication Author" ma:format="Dropdown" ma:internalName="PublicationAuthor">
      <xsd:simpleType>
        <xsd:restriction base="dms:Choice">
          <xsd:enumeration value="Ashvin Chhabra"/>
          <xsd:enumeration value="Mary Ann Bartels"/>
          <xsd:enumeration value="Christopher Wolfe"/>
          <xsd:enumeration value="Hany Boutros"/>
          <xsd:enumeration value="Sarah Bull"/>
          <xsd:enumeration value="Niladri “Neel’ Mukherjee"/>
          <xsd:enumeration value="Adon Vanwoerden"/>
          <xsd:enumeration value="John Veit"/>
          <xsd:enumeration value="Jon Maier"/>
          <xsd:enumeration value="Anil Suri"/>
          <xsd:enumeration value="David Laster"/>
          <xsd:enumeration value="Himanshu Almadi"/>
          <xsd:enumeration value="Rajesh Kohli"/>
          <xsd:enumeration value="Brian Partridge"/>
          <xsd:enumeration value="Michael Liersch"/>
          <xsd:enumeration value="Anna Snider"/>
          <xsd:enumeration value="Jasmine Yu"/>
          <xsd:enumeration value="James Thomas"/>
          <xsd:enumeration value="Michael Regy"/>
          <xsd:enumeration value="James Bowden"/>
          <xsd:enumeration value="Lance Fraser"/>
          <xsd:enumeration value="Michael Kosoff"/>
          <xsd:enumeration value="Scott Zavack"/>
          <xsd:enumeration value="None"/>
          <xsd:enumeration value="Other"/>
        </xsd:restriction>
      </xsd:simpleType>
    </xsd:element>
    <xsd:element name="InvestmentFinder" ma:index="134" nillable="true" ma:displayName="InvestmentFinder" ma:default="Investment Type" ma:format="Dropdown" ma:internalName="InvestmentFinder">
      <xsd:simpleType>
        <xsd:restriction base="dms:Choice">
          <xsd:enumeration value="Investment Type"/>
          <xsd:enumeration value="Strategy Type"/>
          <xsd:enumeration value="Status"/>
          <xsd:enumeration value="Asset Class"/>
          <xsd:enumeration value="Investment Style"/>
          <xsd:enumeration value="28B Code"/>
          <xsd:enumeration value="Portfolio Strategy Owner"/>
        </xsd:restriction>
      </xsd:simpleType>
    </xsd:element>
    <xsd:element name="VersionType" ma:index="135" nillable="true" ma:displayName="VersionType" ma:default="New" ma:format="Dropdown" ma:internalName="VersionType">
      <xsd:simpleType>
        <xsd:restriction base="dms:Choice">
          <xsd:enumeration value="New"/>
          <xsd:enumeration value="Updated"/>
        </xsd:restriction>
      </xsd:simpleType>
    </xsd:element>
    <xsd:element name="IsArchived" ma:index="136" nillable="true" ma:displayName="IsArchived" ma:default="0" ma:internalName="IsArchived">
      <xsd:simpleType>
        <xsd:restriction base="dms:Boolean"/>
      </xsd:simpleType>
    </xsd:element>
    <xsd:element name="GWMOwnerContacted" ma:index="137" nillable="true" ma:displayName="Owner Contacted" ma:format="DateOnly" ma:internalName="GWMOwnerContacted">
      <xsd:simpleType>
        <xsd:restriction base="dms:DateTime"/>
      </xsd:simpleType>
    </xsd:element>
    <xsd:element name="GWMContentOwner" ma:index="138" nillable="true" ma:displayName="Content Owner" ma:internalName="GWMContentOwner">
      <xsd:simpleType>
        <xsd:restriction base="dms:Text">
          <xsd:maxLength value="255"/>
        </xsd:restriction>
      </xsd:simpleType>
    </xsd:element>
    <xsd:element name="GWMRenewalOnly" ma:index="139" nillable="true" ma:displayName="Renewal Only" ma:format="RadioButtons" ma:internalName="GWMRenewalOnly">
      <xsd:simpleType>
        <xsd:restriction base="dms:Choice">
          <xsd:enumeration value="Yes"/>
          <xsd:enumeration value="No"/>
        </xsd:restriction>
      </xsd:simpleType>
    </xsd:element>
    <xsd:element name="GWMChangesRequested" ma:index="140" nillable="true" ma:displayName="Changes Requested" ma:format="RadioButtons" ma:internalName="GWMChangesRequested">
      <xsd:simpleType>
        <xsd:restriction base="dms:Choice">
          <xsd:enumeration value="Yes"/>
          <xsd:enumeration value="No"/>
        </xsd:restriction>
      </xsd:simpleType>
    </xsd:element>
    <xsd:element name="GWMTypeofChangesRequested" ma:index="141" nillable="true" ma:displayName="Type of Changes Requested" ma:format="Dropdown" ma:internalName="GWMTypeofChangesRequested">
      <xsd:simpleType>
        <xsd:restriction base="dms:Choice">
          <xsd:enumeration value="Annual Renewal"/>
          <xsd:enumeration value="Market Update"/>
          <xsd:enumeration value="Retire"/>
          <xsd:enumeration value="Transfer Owner"/>
        </xsd:restriction>
      </xsd:simpleType>
    </xsd:element>
    <xsd:element name="GWMWhoWillMakeTheChanges" ma:index="142" nillable="true" ma:displayName="Who Will Make The Changes" ma:format="Dropdown" ma:internalName="GWMWhoWillMakeTheChanges">
      <xsd:simpleType>
        <xsd:restriction base="dms:Choice">
          <xsd:enumeration value="ECS"/>
          <xsd:enumeration value="UX Team"/>
          <xsd:enumeration value="Marketing Center Owner"/>
          <xsd:enumeration value="Content Owner"/>
          <xsd:enumeration value="External Vendor"/>
        </xsd:restriction>
      </xsd:simpleType>
    </xsd:element>
    <xsd:element name="GWMExternalVendorName" ma:index="143" nillable="true" ma:displayName="External Vendor Name" ma:internalName="GWMExternalVendorName">
      <xsd:simpleType>
        <xsd:restriction base="dms:Note"/>
      </xsd:simpleType>
    </xsd:element>
    <xsd:element name="GWMSystemsToBeUpdated" ma:index="144" nillable="true" ma:displayName="Systems To Be Updated" ma:internalName="GWMSystemsToBeUpdated">
      <xsd:complexType>
        <xsd:complexContent>
          <xsd:extension base="dms:MultiChoice">
            <xsd:sequence>
              <xsd:element name="Value" maxOccurs="unbounded" minOccurs="0" nillable="true">
                <xsd:simpleType>
                  <xsd:restriction base="dms:Choice">
                    <xsd:enumeration value="Resource Central"/>
                    <xsd:enumeration value="MMOD"/>
                    <xsd:enumeration value="Brand Resource Center"/>
                    <xsd:enumeration value="Ask Merrill"/>
                    <xsd:enumeration value="Presentation Builder"/>
                    <xsd:enumeration value="Seminars"/>
                    <xsd:enumeration value="BandFax"/>
                    <xsd:enumeration value="Other"/>
                  </xsd:restriction>
                </xsd:simpleType>
              </xsd:element>
            </xsd:sequence>
          </xsd:extension>
        </xsd:complexContent>
      </xsd:complexType>
    </xsd:element>
    <xsd:element name="GWMComments" ma:index="145" nillable="true" ma:displayName="Other Comments" ma:internalName="GWMComments">
      <xsd:simpleType>
        <xsd:restriction base="dms:Note"/>
      </xsd:simpleType>
    </xsd:element>
    <xsd:element name="GWMOtherDescription" ma:index="146" nillable="true" ma:displayName="Other Description" ma:internalName="GWMOtherDescription">
      <xsd:simpleType>
        <xsd:restriction base="dms:Note"/>
      </xsd:simpleType>
    </xsd:element>
    <xsd:element name="GWMCreativeBriefSubmissionDate" ma:index="147" nillable="true" ma:displayName="Creative Brief Submission Date" ma:format="DateOnly" ma:internalName="GWMCreativeBriefSubmissionDate">
      <xsd:simpleType>
        <xsd:restriction base="dms:DateTime"/>
      </xsd:simpleType>
    </xsd:element>
    <xsd:element name="GWMESCCompletionDate" ma:index="148" nillable="true" ma:displayName="ESC Completion Date" ma:format="DateOnly" ma:internalName="GWMESCCompletionDate">
      <xsd:simpleType>
        <xsd:restriction base="dms:DateTime"/>
      </xsd:simpleType>
    </xsd:element>
    <xsd:element name="GWMMRCSubmissionDate" ma:index="149" nillable="true" ma:displayName="MRC Submission Date" ma:format="DateOnly" ma:internalName="GWMMRCSubmissionDate">
      <xsd:simpleType>
        <xsd:restriction base="dms:DateTime"/>
      </xsd:simpleType>
    </xsd:element>
    <xsd:element name="GWMMRCStatus" ma:index="150" nillable="true" ma:displayName="MRC Status" ma:format="Dropdown" ma:internalName="GWMMRCStatus">
      <xsd:simpleType>
        <xsd:restriction base="dms:Choice">
          <xsd:enumeration value="Pending"/>
          <xsd:enumeration value="RP Pending"/>
          <xsd:enumeration value="Approved"/>
        </xsd:restriction>
      </xsd:simpleType>
    </xsd:element>
    <xsd:element name="GWMTaskDone" ma:index="151" nillable="true" ma:displayName="Task Done" ma:internalName="GWMTaskDone">
      <xsd:complexType>
        <xsd:complexContent>
          <xsd:extension base="dms:MultiChoice">
            <xsd:sequence>
              <xsd:element name="Value" maxOccurs="unbounded" minOccurs="0" nillable="true">
                <xsd:simpleType>
                  <xsd:restriction base="dms:Choice">
                    <xsd:enumeration value="Resource Central"/>
                    <xsd:enumeration value="MMOD"/>
                    <xsd:enumeration value="Brand Resource Center"/>
                    <xsd:enumeration value="Ask Merrill"/>
                    <xsd:enumeration value="Presentation Builder"/>
                    <xsd:enumeration value="Seminars"/>
                    <xsd:enumeration value="BandFax"/>
                    <xsd:enumeration value="Other"/>
                  </xsd:restriction>
                </xsd:simpleType>
              </xsd:element>
            </xsd:sequence>
          </xsd:extension>
        </xsd:complexContent>
      </xsd:complexType>
    </xsd:element>
    <xsd:element name="GWMMRCApprovalDate" ma:index="152" nillable="true" ma:displayName="MRC Approval Date" ma:format="DateOnly" ma:internalName="GWMMRCApprovalDate">
      <xsd:simpleType>
        <xsd:restriction base="dms:DateTime"/>
      </xsd:simpleType>
    </xsd:element>
    <xsd:element name="OtherPrintVendor" ma:index="153" nillable="true" ma:displayName="OtherPrintVendor" ma:internalName="OtherPrintVend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29" nillable="true" ma:displayName="Publisher" ma:description="The person, organization or service that published this resource" ma:internalName="_Publisher">
      <xsd:simpleType>
        <xsd:restriction base="dms:Text"/>
      </xsd:simpleType>
    </xsd:element>
    <xsd:element name="_DCDateCreated" ma:index="32"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D605D-B1A1-441C-93BB-856F4F452B03}">
  <ds:schemaRefs>
    <ds:schemaRef ds:uri="http://schemas.microsoft.com/sharepoint/v3/contenttype/forms"/>
  </ds:schemaRefs>
</ds:datastoreItem>
</file>

<file path=customXml/itemProps2.xml><?xml version="1.0" encoding="utf-8"?>
<ds:datastoreItem xmlns:ds="http://schemas.openxmlformats.org/officeDocument/2006/customXml" ds:itemID="{F3C468BB-B7B3-4BB8-8BDF-6F735C748F0B}">
  <ds:schemaRefs>
    <ds:schemaRef ds:uri="http://schemas.microsoft.com/sharepoint/v3"/>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sharepoint/v3/fields"/>
    <ds:schemaRef ds:uri="6d48ba6c-7636-493c-9511-d17f380baa4a"/>
    <ds:schemaRef ds:uri="http://www.w3.org/XML/1998/namespace"/>
  </ds:schemaRefs>
</ds:datastoreItem>
</file>

<file path=customXml/itemProps3.xml><?xml version="1.0" encoding="utf-8"?>
<ds:datastoreItem xmlns:ds="http://schemas.openxmlformats.org/officeDocument/2006/customXml" ds:itemID="{F3912AB7-EC66-4E96-A070-198DD4AE3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48ba6c-7636-493c-9511-d17f380baa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TEMP-10-13-0240_A_Online_external.potx</Template>
  <TotalTime>19525</TotalTime>
  <Words>2213</Words>
  <Application>Microsoft Office PowerPoint</Application>
  <PresentationFormat>Letter Paper (8.5x11 in)</PresentationFormat>
  <Paragraphs>237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Lucida Grande</vt:lpstr>
      <vt:lpstr>'MyriadPro-Regular'</vt:lpstr>
      <vt:lpstr>Wingdings</vt:lpstr>
      <vt:lpstr>Health Seminar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Together: Financial Matters and Matters of the Mind Seminar</dc:title>
  <dc:subject/>
  <dc:creator>Elaine Packer</dc:creator>
  <cp:keywords/>
  <dc:description/>
  <cp:lastModifiedBy>Bennett, John - 3</cp:lastModifiedBy>
  <cp:revision>724</cp:revision>
  <cp:lastPrinted>2017-05-18T22:14:00Z</cp:lastPrinted>
  <dcterms:created xsi:type="dcterms:W3CDTF">2013-06-27T23:08:35Z</dcterms:created>
  <dcterms:modified xsi:type="dcterms:W3CDTF">2017-11-28T19:38:27Z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07">
    <vt:bool>true</vt:bool>
  </property>
  <property fmtid="{D5CDD505-2E9C-101B-9397-08002B2CF9AE}" pid="3" name="_NewReviewCycle">
    <vt:lpwstr/>
  </property>
  <property fmtid="{D5CDD505-2E9C-101B-9397-08002B2CF9AE}" pid="4" name="GoalBased5Steps">
    <vt:lpwstr/>
  </property>
  <property fmtid="{D5CDD505-2E9C-101B-9397-08002B2CF9AE}" pid="5" name="Distribution">
    <vt:lpwstr>181;#Client-Approved|6afdc5e3-2791-48ee-97c9-a006fc579d6f</vt:lpwstr>
  </property>
  <property fmtid="{D5CDD505-2E9C-101B-9397-08002B2CF9AE}" pid="6" name="ClientGoals">
    <vt:lpwstr>953;#Build up an emergency fund|f895f5ea-4d3e-451e-9b3e-98ae9c3f2460;#862;#Cover my potential healthcare costs|0ac1adf4-df27-4a9e-b093-46224b10198c;#883;#Help make sure my money lasts in retirement|022d4c1d-ba53-434b-b1c4-737fc49f8c6f;#867;#Help my family</vt:lpwstr>
  </property>
  <property fmtid="{D5CDD505-2E9C-101B-9397-08002B2CF9AE}" pid="7" name="BrandLogo">
    <vt:lpwstr/>
  </property>
  <property fmtid="{D5CDD505-2E9C-101B-9397-08002B2CF9AE}" pid="8" name="Keyword">
    <vt:lpwstr>12497;#alzheimers|d48040c7-8e1e-4e2f-b63c-946bef7f23cc;#1747;#Aging|bb0757d2-4068-40ad-b41d-610d7dbc123f;#6893;#alzheimer's|dcba6feb-9097-4407-b6c0-bdfe4ba2981e;#12498;#cognitive|5eb9c594-5f65-4262-b1fb-4c5f17f53c6f;#12499;#decline|92fc433b-0f08-49cb-9578</vt:lpwstr>
  </property>
  <property fmtid="{D5CDD505-2E9C-101B-9397-08002B2CF9AE}" pid="9" name="ContentTypeId">
    <vt:lpwstr>0x01010024CBC609987FBA4DAA5A1BA1EA83F2F8020300B708A56B5305C74494B476487A4E6F87</vt:lpwstr>
  </property>
  <property fmtid="{D5CDD505-2E9C-101B-9397-08002B2CF9AE}" pid="10" name="pb64bed54ba54a08ae51be86e952de58">
    <vt:lpwstr/>
  </property>
  <property fmtid="{D5CDD505-2E9C-101B-9397-08002B2CF9AE}" pid="11" name="GoalsBasedCMPSegment">
    <vt:lpwstr>5160;#All - Not Segment Specific|da3ab5a4-ddff-4b74-b611-748a3364e83f</vt:lpwstr>
  </property>
  <property fmtid="{D5CDD505-2E9C-101B-9397-08002B2CF9AE}" pid="12" name="GWMCampaignName">
    <vt:lpwstr/>
  </property>
  <property fmtid="{D5CDD505-2E9C-101B-9397-08002B2CF9AE}" pid="13" name="Theme">
    <vt:lpwstr/>
  </property>
  <property fmtid="{D5CDD505-2E9C-101B-9397-08002B2CF9AE}" pid="14" name="BusinessSegmentForContent">
    <vt:lpwstr/>
  </property>
  <property fmtid="{D5CDD505-2E9C-101B-9397-08002B2CF9AE}" pid="15" name="InvalidAccessCred">
    <vt:i4>-1</vt:i4>
  </property>
  <property fmtid="{D5CDD505-2E9C-101B-9397-08002B2CF9AE}" pid="16" name="AssetClass">
    <vt:lpwstr/>
  </property>
  <property fmtid="{D5CDD505-2E9C-101B-9397-08002B2CF9AE}" pid="17" name="AdviceMatrix">
    <vt:lpwstr/>
  </property>
  <property fmtid="{D5CDD505-2E9C-101B-9397-08002B2CF9AE}" pid="18" name="ProductInformation">
    <vt:lpwstr>11312;#General Capabilities|870e22fb-94c0-470d-b48b-52dbb75f40f1</vt:lpwstr>
  </property>
  <property fmtid="{D5CDD505-2E9C-101B-9397-08002B2CF9AE}" pid="19" name="n432f4ec6b8c41579dee1e327b790904">
    <vt:lpwstr/>
  </property>
  <property fmtid="{D5CDD505-2E9C-101B-9397-08002B2CF9AE}" pid="20" name="GWMLifePriorities">
    <vt:lpwstr>283;#Family|d7f0c7f7-0de0-4b3f-922e-7ee007c7e81f;#269;#Finance|ee8e21ac-77a7-4add-adab-f5c440a8c0c9;#270;#Health|3479665c-83a4-466d-9b8b-8cb0578a711a</vt:lpwstr>
  </property>
  <property fmtid="{D5CDD505-2E9C-101B-9397-08002B2CF9AE}" pid="21" name="DocumentAssetDescription">
    <vt:lpwstr/>
  </property>
  <property fmtid="{D5CDD505-2E9C-101B-9397-08002B2CF9AE}" pid="22" name="ClientStatus">
    <vt:lpwstr>937;#Industry Professionals|93c9a444-5d23-4ed9-b7e2-5dda0d768b9e</vt:lpwstr>
  </property>
  <property fmtid="{D5CDD505-2E9C-101B-9397-08002B2CF9AE}" pid="23" name="AssetAllocationGeography">
    <vt:lpwstr/>
  </property>
  <property fmtid="{D5CDD505-2E9C-101B-9397-08002B2CF9AE}" pid="24" name="GWIMWF">
    <vt:lpwstr>, </vt:lpwstr>
  </property>
  <property fmtid="{D5CDD505-2E9C-101B-9397-08002B2CF9AE}" pid="25" name="GWMAccessCode">
    <vt:lpwstr>276;#Global|648778af-9e7a-4017-b8cf-63b6a805f262</vt:lpwstr>
  </property>
  <property fmtid="{D5CDD505-2E9C-101B-9397-08002B2CF9AE}" pid="26" name="a34550a808ee4bfbbc3bab903fd3a562">
    <vt:lpwstr/>
  </property>
  <property fmtid="{D5CDD505-2E9C-101B-9397-08002B2CF9AE}" pid="27" name="PublicationTitle">
    <vt:lpwstr/>
  </property>
  <property fmtid="{D5CDD505-2E9C-101B-9397-08002B2CF9AE}" pid="28" name="Created By">
    <vt:lpwstr/>
  </property>
  <property fmtid="{D5CDD505-2E9C-101B-9397-08002B2CF9AE}" pid="29" name="TitleFirstLetter">
    <vt:lpwstr/>
  </property>
  <property fmtid="{D5CDD505-2E9C-101B-9397-08002B2CF9AE}" pid="30" name="Modified By">
    <vt:lpwstr/>
  </property>
  <property fmtid="{D5CDD505-2E9C-101B-9397-08002B2CF9AE}" pid="31" name="FileLeafRef">
    <vt:lpwstr/>
  </property>
  <property fmtid="{D5CDD505-2E9C-101B-9397-08002B2CF9AE}" pid="32" name="SelectFilename">
    <vt:lpwstr/>
  </property>
  <property fmtid="{D5CDD505-2E9C-101B-9397-08002B2CF9AE}" pid="33" name="Modified_x0020_By">
    <vt:lpwstr/>
  </property>
  <property fmtid="{D5CDD505-2E9C-101B-9397-08002B2CF9AE}" pid="34" name="Created_x0020_By">
    <vt:lpwstr/>
  </property>
  <property fmtid="{D5CDD505-2E9C-101B-9397-08002B2CF9AE}" pid="35" name="CodeFirstLetter">
    <vt:lpwstr/>
  </property>
</Properties>
</file>